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89" r:id="rId2"/>
    <p:sldId id="312" r:id="rId3"/>
    <p:sldId id="275" r:id="rId4"/>
    <p:sldId id="316" r:id="rId5"/>
    <p:sldId id="317" r:id="rId6"/>
    <p:sldId id="323" r:id="rId7"/>
    <p:sldId id="328" r:id="rId8"/>
    <p:sldId id="329" r:id="rId9"/>
    <p:sldId id="324" r:id="rId10"/>
    <p:sldId id="331" r:id="rId11"/>
    <p:sldId id="325" r:id="rId12"/>
    <p:sldId id="332" r:id="rId13"/>
    <p:sldId id="333" r:id="rId14"/>
    <p:sldId id="326" r:id="rId15"/>
    <p:sldId id="334" r:id="rId16"/>
    <p:sldId id="335" r:id="rId17"/>
    <p:sldId id="336" r:id="rId18"/>
    <p:sldId id="337" r:id="rId19"/>
    <p:sldId id="338" r:id="rId20"/>
    <p:sldId id="381" r:id="rId21"/>
    <p:sldId id="314" r:id="rId22"/>
    <p:sldId id="321" r:id="rId23"/>
    <p:sldId id="322" r:id="rId24"/>
    <p:sldId id="339" r:id="rId25"/>
    <p:sldId id="340" r:id="rId26"/>
    <p:sldId id="342" r:id="rId27"/>
    <p:sldId id="341" r:id="rId28"/>
    <p:sldId id="343" r:id="rId29"/>
    <p:sldId id="344" r:id="rId30"/>
    <p:sldId id="345" r:id="rId31"/>
    <p:sldId id="346" r:id="rId32"/>
    <p:sldId id="384" r:id="rId33"/>
    <p:sldId id="347" r:id="rId34"/>
    <p:sldId id="348" r:id="rId35"/>
    <p:sldId id="349" r:id="rId36"/>
    <p:sldId id="350" r:id="rId37"/>
    <p:sldId id="383" r:id="rId38"/>
    <p:sldId id="352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82" r:id="rId50"/>
    <p:sldId id="315" r:id="rId51"/>
    <p:sldId id="303" r:id="rId52"/>
    <p:sldId id="367" r:id="rId53"/>
    <p:sldId id="368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69" r:id="rId63"/>
    <p:sldId id="378" r:id="rId64"/>
    <p:sldId id="379" r:id="rId65"/>
    <p:sldId id="380" r:id="rId66"/>
    <p:sldId id="311" r:id="rId67"/>
    <p:sldId id="298" r:id="rId68"/>
    <p:sldId id="27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91"/>
    <a:srgbClr val="ED1551"/>
    <a:srgbClr val="35AAA7"/>
    <a:srgbClr val="ED1752"/>
    <a:srgbClr val="EC0E4B"/>
    <a:srgbClr val="FFFF00"/>
    <a:srgbClr val="148071"/>
    <a:srgbClr val="CB1136"/>
    <a:srgbClr val="E6E6E6"/>
    <a:srgbClr val="009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89525-5234-49A0-A188-CFAB8ED1A1ED}" v="2" dt="2023-05-22T07:55:38.068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6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B7A97-9125-4A52-A7D5-780F79CFC50C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FD7D4-5F26-4734-9B78-8FDF1530C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7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표지(앞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EE6D84-EE90-2A00-20D5-559AA616C8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048B38-DC3F-523F-7F20-40F66FB2F4DB}"/>
              </a:ext>
            </a:extLst>
          </p:cNvPr>
          <p:cNvSpPr/>
          <p:nvPr userDrawn="1"/>
        </p:nvSpPr>
        <p:spPr>
          <a:xfrm>
            <a:off x="-1" y="0"/>
            <a:ext cx="10198995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D2CF862A-A433-54D3-FD23-31D9F3B21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491" y="5139015"/>
            <a:ext cx="3045161" cy="156182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1BCAEC6C-1C15-BAD0-EBB1-C2BC4A5F78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E781241-7BCE-7F62-CA48-205021ADFE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0948" y="6109563"/>
            <a:ext cx="708543" cy="2921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F5D878-9026-4518-1285-AFBADA0A6624}"/>
              </a:ext>
            </a:extLst>
          </p:cNvPr>
          <p:cNvCxnSpPr>
            <a:cxnSpLocks/>
          </p:cNvCxnSpPr>
          <p:nvPr userDrawn="1"/>
        </p:nvCxnSpPr>
        <p:spPr>
          <a:xfrm>
            <a:off x="11275220" y="1268987"/>
            <a:ext cx="0" cy="4509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A2C7152-4B5B-93A8-F1CC-1FCD521A87C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57596" y="511315"/>
            <a:ext cx="1057329" cy="292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34041-327E-E973-D7F3-EA979E71DE7B}"/>
              </a:ext>
            </a:extLst>
          </p:cNvPr>
          <p:cNvSpPr txBox="1"/>
          <p:nvPr userDrawn="1"/>
        </p:nvSpPr>
        <p:spPr>
          <a:xfrm>
            <a:off x="8041664" y="452510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K-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트레이닝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선도기업 아카데미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5032E6A-E730-1072-7C81-D95DA547B67E}"/>
              </a:ext>
            </a:extLst>
          </p:cNvPr>
          <p:cNvSpPr txBox="1">
            <a:spLocks/>
          </p:cNvSpPr>
          <p:nvPr userDrawn="1"/>
        </p:nvSpPr>
        <p:spPr>
          <a:xfrm>
            <a:off x="490046" y="2056721"/>
            <a:ext cx="9120479" cy="1113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[</a:t>
            </a:r>
            <a:r>
              <a:rPr lang="ko-KR" altLang="en-US" sz="2800" dirty="0">
                <a:solidFill>
                  <a:schemeClr val="bg1"/>
                </a:solidFill>
              </a:rPr>
              <a:t>하나은행</a:t>
            </a:r>
            <a:r>
              <a:rPr lang="en-US" altLang="ko-KR" sz="2800" dirty="0">
                <a:solidFill>
                  <a:schemeClr val="bg1"/>
                </a:solidFill>
              </a:rPr>
              <a:t>]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Digital </a:t>
            </a:r>
            <a:r>
              <a:rPr lang="en-US" altLang="ko-KR" sz="2800" dirty="0" err="1">
                <a:solidFill>
                  <a:schemeClr val="bg1"/>
                </a:solidFill>
              </a:rPr>
              <a:t>hana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rgbClr val="FFFF00"/>
                </a:solidFill>
              </a:rPr>
              <a:t>路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</a:rPr>
              <a:t>금융서비스개발 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7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0F40-2E1B-2781-7CFA-AD3B04DD0D9F}"/>
              </a:ext>
            </a:extLst>
          </p:cNvPr>
          <p:cNvSpPr/>
          <p:nvPr userDrawn="1"/>
        </p:nvSpPr>
        <p:spPr>
          <a:xfrm>
            <a:off x="-1" y="0"/>
            <a:ext cx="4394719" cy="6857998"/>
          </a:xfrm>
          <a:prstGeom prst="rect">
            <a:avLst/>
          </a:prstGeom>
          <a:solidFill>
            <a:srgbClr val="ED1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7293D-CE29-D7CB-D162-BCB231D8E70F}"/>
              </a:ext>
            </a:extLst>
          </p:cNvPr>
          <p:cNvSpPr txBox="1"/>
          <p:nvPr userDrawn="1"/>
        </p:nvSpPr>
        <p:spPr>
          <a:xfrm>
            <a:off x="1315616" y="1276543"/>
            <a:ext cx="172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28515A-4B10-E986-CC21-F2011E5FD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1869" y="3509164"/>
            <a:ext cx="5581393" cy="33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교육과정 구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rgbClr val="6049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9B50AA-F3C5-80F8-D728-F9A9C7058BAB}"/>
              </a:ext>
            </a:extLst>
          </p:cNvPr>
          <p:cNvSpPr/>
          <p:nvPr userDrawn="1"/>
        </p:nvSpPr>
        <p:spPr>
          <a:xfrm>
            <a:off x="-2" y="-1"/>
            <a:ext cx="12192001" cy="942109"/>
          </a:xfrm>
          <a:prstGeom prst="rect">
            <a:avLst/>
          </a:prstGeom>
          <a:solidFill>
            <a:srgbClr val="ED1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AD6D14-E5A1-E29F-C514-7D7B78E96125}"/>
              </a:ext>
            </a:extLst>
          </p:cNvPr>
          <p:cNvSpPr txBox="1"/>
          <p:nvPr userDrawn="1"/>
        </p:nvSpPr>
        <p:spPr>
          <a:xfrm>
            <a:off x="317242" y="183068"/>
            <a:ext cx="443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교과목 교육과정 구성</a:t>
            </a:r>
            <a:endParaRPr 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67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-6927"/>
            <a:ext cx="12192001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1233" y="4469973"/>
            <a:ext cx="2525317" cy="2246548"/>
          </a:xfrm>
          <a:prstGeom prst="rect">
            <a:avLst/>
          </a:prstGeom>
        </p:spPr>
      </p:pic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6E9A6F80-43E5-1538-CA52-0F3457A644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985" y="2291427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89D4F7-9D2E-7B86-2034-A78518246D51}"/>
              </a:ext>
            </a:extLst>
          </p:cNvPr>
          <p:cNvCxnSpPr>
            <a:cxnSpLocks/>
          </p:cNvCxnSpPr>
          <p:nvPr userDrawn="1"/>
        </p:nvCxnSpPr>
        <p:spPr>
          <a:xfrm>
            <a:off x="1168786" y="2935801"/>
            <a:ext cx="99745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9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F399EB-3E67-386C-33D3-DB1DB50DF5BF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6257F1CF-76AE-C383-A65A-4ECC17D461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59429" y="1931437"/>
            <a:ext cx="9622585" cy="4313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CB57C-CFC2-D5CE-7539-390DC5A92F12}"/>
              </a:ext>
            </a:extLst>
          </p:cNvPr>
          <p:cNvSpPr txBox="1"/>
          <p:nvPr userDrawn="1"/>
        </p:nvSpPr>
        <p:spPr>
          <a:xfrm>
            <a:off x="1959429" y="1041485"/>
            <a:ext cx="2550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604900"/>
                </a:solidFill>
                <a:latin typeface="+mj-ea"/>
                <a:ea typeface="+mj-ea"/>
              </a:rPr>
              <a:t>학습목표</a:t>
            </a:r>
            <a:endParaRPr lang="en-US" sz="4800" dirty="0">
              <a:solidFill>
                <a:srgbClr val="604900"/>
              </a:solidFill>
              <a:latin typeface="+mj-ea"/>
              <a:ea typeface="+mj-ea"/>
            </a:endParaRPr>
          </a:p>
        </p:txBody>
      </p:sp>
      <p:pic>
        <p:nvPicPr>
          <p:cNvPr id="5" name="Object 18">
            <a:extLst>
              <a:ext uri="{FF2B5EF4-FFF2-40B4-BE49-F238E27FC236}">
                <a16:creationId xmlns:a16="http://schemas.microsoft.com/office/drawing/2014/main" id="{6A7D94E5-5813-0CF8-BD13-27EF8FF7C9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-896982" y="4837996"/>
            <a:ext cx="3881534" cy="1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 err="1"/>
              <a:t>차시</a:t>
            </a:r>
            <a:r>
              <a:rPr lang="ko-KR" altLang="en-US" dirty="0"/>
              <a:t> 소제목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세부 제목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0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핵심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06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1062EAC8-2BB1-7C80-86D2-FA63F0BEAC6D}"/>
              </a:ext>
            </a:extLst>
          </p:cNvPr>
          <p:cNvSpPr/>
          <p:nvPr userDrawn="1"/>
        </p:nvSpPr>
        <p:spPr>
          <a:xfrm rot="5400000" flipV="1">
            <a:off x="4181053" y="-1152943"/>
            <a:ext cx="6858003" cy="9163894"/>
          </a:xfrm>
          <a:prstGeom prst="flowChartManualInpu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217A7F-0B3E-E41C-C441-4353223EB31E}"/>
              </a:ext>
            </a:extLst>
          </p:cNvPr>
          <p:cNvSpPr/>
          <p:nvPr userDrawn="1"/>
        </p:nvSpPr>
        <p:spPr>
          <a:xfrm>
            <a:off x="613113" y="886691"/>
            <a:ext cx="11051178" cy="5384001"/>
          </a:xfrm>
          <a:prstGeom prst="roundRect">
            <a:avLst>
              <a:gd name="adj" fmla="val 4722"/>
            </a:avLst>
          </a:prstGeom>
          <a:solidFill>
            <a:schemeClr val="bg1"/>
          </a:solidFill>
          <a:ln w="38100">
            <a:solidFill>
              <a:srgbClr val="00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5365EA-9A28-0E98-10BD-BF5F30FCC68B}"/>
              </a:ext>
            </a:extLst>
          </p:cNvPr>
          <p:cNvSpPr/>
          <p:nvPr userDrawn="1"/>
        </p:nvSpPr>
        <p:spPr>
          <a:xfrm>
            <a:off x="3236167" y="587828"/>
            <a:ext cx="5719665" cy="597159"/>
          </a:xfrm>
          <a:prstGeom prst="roundRect">
            <a:avLst/>
          </a:prstGeom>
          <a:solidFill>
            <a:srgbClr val="ED1551"/>
          </a:solidFill>
          <a:ln>
            <a:solidFill>
              <a:srgbClr val="ED1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7730E-02E0-89E5-E5BA-B42878664963}"/>
              </a:ext>
            </a:extLst>
          </p:cNvPr>
          <p:cNvSpPr txBox="1"/>
          <p:nvPr userDrawn="1"/>
        </p:nvSpPr>
        <p:spPr>
          <a:xfrm>
            <a:off x="5214989" y="615818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핵심요약</a:t>
            </a:r>
            <a:endParaRPr 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8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연습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D99C-D79C-8EFC-58E0-159AB78F2291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ED1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206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68B11875-2B9D-C3A4-0B5A-2853C446D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3236" y="4721433"/>
            <a:ext cx="2840181" cy="1893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D80A-3866-D048-1219-E64AFB672250}"/>
              </a:ext>
            </a:extLst>
          </p:cNvPr>
          <p:cNvSpPr txBox="1"/>
          <p:nvPr userDrawn="1"/>
        </p:nvSpPr>
        <p:spPr>
          <a:xfrm>
            <a:off x="578499" y="53763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04900"/>
                </a:solidFill>
                <a:latin typeface="+mj-ea"/>
                <a:ea typeface="+mj-ea"/>
              </a:rPr>
              <a:t>연습문제</a:t>
            </a:r>
            <a:endParaRPr lang="en-US" sz="4400" dirty="0">
              <a:solidFill>
                <a:srgbClr val="6049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205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A5E3D9-4CE9-F59D-CF1F-683DFF2FE56D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AE71D7E-5561-F3B8-2B32-D1EF742B6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D5D480C-08AF-A38B-4390-21F3F61A80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413B1-4678-091C-FB80-6A1F96FDC062}"/>
              </a:ext>
            </a:extLst>
          </p:cNvPr>
          <p:cNvSpPr txBox="1"/>
          <p:nvPr userDrawn="1"/>
        </p:nvSpPr>
        <p:spPr>
          <a:xfrm>
            <a:off x="723012" y="4913646"/>
            <a:ext cx="62625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8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1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5" r:id="rId2"/>
    <p:sldLayoutId id="2147483675" r:id="rId3"/>
    <p:sldLayoutId id="2147483666" r:id="rId4"/>
    <p:sldLayoutId id="2147483673" r:id="rId5"/>
    <p:sldLayoutId id="2147483678" r:id="rId6"/>
    <p:sldLayoutId id="2147483674" r:id="rId7"/>
    <p:sldLayoutId id="2147483676" r:id="rId8"/>
    <p:sldLayoutId id="2147483668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8%ED%84%B0%EB%84%B7" TargetMode="External"/><Relationship Id="rId2" Type="http://schemas.openxmlformats.org/officeDocument/2006/relationships/hyperlink" Target="https://ko.wikipedia.org/wiki/HTTP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ko.wikipedia.org/wiki/%EC%8A%A4%ED%8C%8C%EC%9D%B4%EC%9B%A8%EC%96%B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57DF22CF-6CA0-B92A-F850-B097DF8B89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0047" y="3442323"/>
            <a:ext cx="8839200" cy="1304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6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첫 웹페이지 따라하기</a:t>
            </a:r>
            <a:endParaRPr lang="en-US" altLang="ko-KR" sz="6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621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9C12-2D25-96C5-F212-C15AAECDDF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C764B-13D2-C212-F2EF-B03D61D4781D}"/>
              </a:ext>
            </a:extLst>
          </p:cNvPr>
          <p:cNvSpPr txBox="1"/>
          <p:nvPr/>
        </p:nvSpPr>
        <p:spPr>
          <a:xfrm>
            <a:off x="754665" y="1320730"/>
            <a:ext cx="107100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TCP/IP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는 총 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4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개의 계층으로 이루어져 있고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각 계층이 하는 역할이 명확히 구분되어 있다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pPr algn="l"/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4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응용 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(Application)</a:t>
            </a:r>
            <a:endParaRPr lang="ko-KR" altLang="en-US" sz="1600" b="1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3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전송 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(Transport)</a:t>
            </a:r>
            <a:endParaRPr lang="ko-KR" altLang="en-US" sz="1600" b="1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2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인터넷 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(Internet)</a:t>
            </a:r>
            <a:endParaRPr lang="ko-KR" altLang="en-US" sz="1600" b="1" dirty="0">
              <a:solidFill>
                <a:srgbClr val="333333"/>
              </a:solidFill>
              <a:latin typeface="-apple-system"/>
            </a:endParaRPr>
          </a:p>
          <a:p>
            <a:pPr algn="l"/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1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: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네트워크 인터페이스 계층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(Network Interface)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송신 호스트에서 데이터를 보내기 위해서는 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계층으로부터 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계층 까지 순차적으로 거쳐가며 데이터를 캡슐화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해야 하고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최하 계층인 </a:t>
            </a:r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네트워크 인터페이스 계층은 이름에서 알 수 있듯 직접적으로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네트워크에 전기적 신호로 패킷을 전송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하기 위한 액세스 계층이다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따라서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네트워크 액세스 계층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이라고도 부른다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그리고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수신 호스트에서 이를 수신 받아 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1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계층부터 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4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계층까지 순차적으로 거쳐가며 데이터를 </a:t>
            </a:r>
            <a:r>
              <a:rPr lang="ko-KR" altLang="en-US" sz="1400" b="1" i="0" dirty="0" err="1">
                <a:solidFill>
                  <a:srgbClr val="212529"/>
                </a:solidFill>
                <a:effectLst/>
                <a:latin typeface="-apple-system"/>
              </a:rPr>
              <a:t>역캡슐화</a:t>
            </a:r>
            <a:r>
              <a:rPr lang="ko-KR" altLang="en-US" sz="1400" b="0" i="0" dirty="0" err="1">
                <a:solidFill>
                  <a:srgbClr val="212529"/>
                </a:solidFill>
                <a:effectLst/>
                <a:latin typeface="-apple-system"/>
              </a:rPr>
              <a:t>해가며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lnSpc>
                <a:spcPct val="200000"/>
              </a:lnSpc>
            </a:pP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최상 계층인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응용 계층에서 데이터를 </a:t>
            </a:r>
            <a:r>
              <a:rPr lang="ko-KR" altLang="en-US" sz="1400" b="1" i="0" dirty="0" err="1">
                <a:solidFill>
                  <a:srgbClr val="212529"/>
                </a:solidFill>
                <a:effectLst/>
                <a:latin typeface="-apple-system"/>
              </a:rPr>
              <a:t>수신받아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 적절히 활용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하게 된다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sz="1400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9D6FCED-BF8A-0828-BF95-8218FB4220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375559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9C12-2D25-96C5-F212-C15AAECDDF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A69FC5-6C86-4F51-3CCD-6E181A22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00" y="1507382"/>
            <a:ext cx="8107484" cy="4447144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AD54D58-81B3-F8D7-8BBD-7663E9DBB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2032531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9C12-2D25-96C5-F212-C15AAECDDF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C441-95B4-741A-0D15-FB6479E82673}"/>
              </a:ext>
            </a:extLst>
          </p:cNvPr>
          <p:cNvSpPr txBox="1"/>
          <p:nvPr/>
        </p:nvSpPr>
        <p:spPr>
          <a:xfrm>
            <a:off x="730776" y="1121435"/>
            <a:ext cx="10657660" cy="485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HTTP(Hypertext Transfer Protocol)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는 클라이언트와 서버 간 통신을 위한 통신 규칙 세트 또는 프로토콜입니다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사용자가 웹 사이트를 방문하면 사용자 브라우저가 웹 서버에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요청을 전송하고 </a:t>
            </a: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웹 서버는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응답으로 응답합니다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웹 서버와 사용자 브라우저는 데이터를 일반 텍스트로 교환합니다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간단히 말해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프로토콜은 네트워크 통신을 작동하게 하는 기본 기술입니다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HTTPS(Hypertext Transfer Protocol Secure)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는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의 확장 버전 또는 더 안전한 버전입니다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HTTPS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에서는 브라우저와 서버가 데이터를 전송하기 전에 안전하고 암호화된 연결을 설정합니다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HTTPS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웹 사이트는 독립된 인증 기관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(CA)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에서 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SSL/TLS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인증서를 획득해야 합니다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이러한 웹 사이트는 신뢰를 구축하기 위해 데이터를 교환하기 전에 브라우저와 인증서를 공유합니다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SSL 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인증서는 암호화 정보도 포함하므로 서버와 웹 브라우저는 </a:t>
            </a:r>
            <a:endParaRPr lang="en-US" altLang="ko-KR" sz="1600" dirty="0">
              <a:solidFill>
                <a:srgbClr val="333333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암호화된 데이터나 </a:t>
            </a:r>
            <a:r>
              <a:rPr lang="ko-KR" altLang="en-US" sz="1600" dirty="0" err="1">
                <a:solidFill>
                  <a:srgbClr val="333333"/>
                </a:solidFill>
                <a:latin typeface="+mn-ea"/>
              </a:rPr>
              <a:t>스크램블된</a:t>
            </a:r>
            <a:r>
              <a:rPr lang="ko-KR" altLang="en-US" sz="1600" dirty="0">
                <a:solidFill>
                  <a:srgbClr val="333333"/>
                </a:solidFill>
                <a:latin typeface="+mn-ea"/>
              </a:rPr>
              <a:t> 데이터를 교환할 수 있습니다</a:t>
            </a:r>
            <a:r>
              <a:rPr lang="en-US" altLang="ko-KR" sz="1600" dirty="0">
                <a:solidFill>
                  <a:srgbClr val="333333"/>
                </a:solidFill>
                <a:latin typeface="+mn-ea"/>
              </a:rPr>
              <a:t>. 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05725095-0E56-1AC3-9197-9622BDD25A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47171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EAE7C4-5457-2EC6-16C0-FB2326206B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699E5-3712-6E57-8345-08C4620F82FC}"/>
              </a:ext>
            </a:extLst>
          </p:cNvPr>
          <p:cNvSpPr txBox="1"/>
          <p:nvPr/>
        </p:nvSpPr>
        <p:spPr>
          <a:xfrm>
            <a:off x="686613" y="1233826"/>
            <a:ext cx="10214208" cy="466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OSI(Open Systems Interconnection)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네트워크 통신 모델의 애플리케이션 계층 프로토콜입니다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는 여러 유형의 요청과 응답을 정의합니다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예를 들어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웹 사이트의 일부 데이터를 보려는 경우 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 GET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 요청을 전송합니다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연락처 양식 작성과 같은 일부 정보를 전송하려는 경우 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 PUT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 요청을 전송합니다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마찬가지로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서버는 숫자 코드 및 데이터 양식으로 다양한 유형의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응답을 전송합니다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다음은 몇 가지 예 입니다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200 - OK(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정상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)-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브라우저는 </a:t>
            </a:r>
            <a:r>
              <a:rPr lang="ko-KR" altLang="en-US" sz="1400" dirty="0" err="1">
                <a:solidFill>
                  <a:srgbClr val="333333"/>
                </a:solidFill>
                <a:latin typeface="+mn-ea"/>
              </a:rPr>
              <a:t>전송받은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텍스트를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parsing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하여 화면에 보여준다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400 - Bad request(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잘못된 요청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404 - Resource not found(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리소스를 찾을 수 없음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500 –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서버오류 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이러한 요청 및 응답 통신은 일반적으로 사용자에게 보이지 않습니다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브라우저와 웹 서버가 사용하는 통신 방식이므로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World Wide Web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은 모든 사용자에게 일관되게 작동합니다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812927C6-9573-B904-92DF-20595858B7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164517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B15828-0291-D8C8-863C-04E66E29C74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86F03-5A91-EF0B-F395-B7E5D1F2B8DD}"/>
              </a:ext>
            </a:extLst>
          </p:cNvPr>
          <p:cNvSpPr txBox="1"/>
          <p:nvPr/>
        </p:nvSpPr>
        <p:spPr>
          <a:xfrm>
            <a:off x="686611" y="1233826"/>
            <a:ext cx="1142621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소켓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(Socket)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은 프로세스가 네트워크 세계로 데이터를 내보내거나 혹은 그 세계로부터 데이터를 받기 위한 실제적인 창구 역할을 한다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 </a:t>
            </a: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그러므로 프로세스가 데이터를 보내거나 받기 위해서는 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반드시 소켓을 열어서 소켓에 데이터를 써 보내거나 소켓으로부터 데이터를 읽어 들여야 한다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pPr algn="l"/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소켓은 라이브러리이다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algn="l"/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소켓은 프로토콜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IP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주소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포트 넘버로 정의된다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프로토콜</a:t>
            </a:r>
          </a:p>
          <a:p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프로토콜은 원래 외교상의 언어로써 의례나 국가 간에 약속을 의미하며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</a:p>
          <a:p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통신에서는 어떤 시스템이 다른 시스템과 통신을 원활하게 수용하도록 해주는 통신 규약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약속</a:t>
            </a:r>
          </a:p>
          <a:p>
            <a:br>
              <a:rPr lang="ko-KR" altLang="en-US" sz="1400" dirty="0">
                <a:solidFill>
                  <a:srgbClr val="333333"/>
                </a:solidFill>
                <a:latin typeface="+mn-ea"/>
              </a:rPr>
            </a:b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IP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전 세계 컴퓨터에 부여된 고유의 식별 주소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논리적 주소이고 바꿀 수 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.)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pPr algn="l"/>
            <a:br>
              <a:rPr lang="ko-KR" altLang="en-US" sz="1400" b="0" i="1" dirty="0">
                <a:solidFill>
                  <a:srgbClr val="5C5C5C"/>
                </a:solidFill>
                <a:effectLst/>
                <a:latin typeface="Spoqa Han Sans"/>
              </a:rPr>
            </a:br>
            <a:endParaRPr lang="ko-KR" altLang="en-US" sz="1400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5DF32D3C-5BD1-A78E-4EDC-62136017EF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79386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F084F8-62D8-6FE9-A7DB-2D16D2C5F54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0229F-BD61-2C6E-3FBB-35D09344B45B}"/>
              </a:ext>
            </a:extLst>
          </p:cNvPr>
          <p:cNvSpPr txBox="1"/>
          <p:nvPr/>
        </p:nvSpPr>
        <p:spPr>
          <a:xfrm>
            <a:off x="730776" y="1432723"/>
            <a:ext cx="103349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포트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algn="l"/>
            <a:endParaRPr lang="ko-KR" altLang="en-US" sz="1400" b="1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포트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(Port)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는 네트워크 상에서 통신하기 위해서 호스트 내부적으로 프로세스가 </a:t>
            </a:r>
            <a:r>
              <a:rPr lang="ko-KR" altLang="en-US" sz="1400" dirty="0" err="1">
                <a:solidFill>
                  <a:srgbClr val="333333"/>
                </a:solidFill>
                <a:latin typeface="+mn-ea"/>
              </a:rPr>
              <a:t>할당받아야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하는 고유한 숫자이다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한 호스트 내에서 네트워크 통신을 하고 있는 프로세스를 식별하기 위해 사용되는 값이므로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같은 호스트 내에서 서로 다른 프로세스가 같은 포트 넘버를 가질 수 없다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즉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같은 컴퓨터 내에서 프로그램을 식별하는 번호이다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1400" dirty="0" err="1">
                <a:solidFill>
                  <a:srgbClr val="333333"/>
                </a:solidFill>
                <a:latin typeface="+mn-ea"/>
              </a:rPr>
              <a:t>소켓식별값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), 1~65535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중에 값을 가질 수 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algn="l"/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1~1000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까지는 사용 할 수 없다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 </a:t>
            </a: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각 프로토콜별 포트번호  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http (80), telnet(23), ftp(21), ssh(22), </a:t>
            </a:r>
            <a:r>
              <a:rPr lang="en-US" altLang="ko-KR" sz="1400" dirty="0" err="1">
                <a:solidFill>
                  <a:srgbClr val="333333"/>
                </a:solidFill>
                <a:latin typeface="+mn-ea"/>
              </a:rPr>
              <a:t>mysql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(3306), oracle(1527) ...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pPr algn="l"/>
            <a:br>
              <a:rPr lang="ko-KR" altLang="en-US" sz="1400" dirty="0">
                <a:solidFill>
                  <a:srgbClr val="333333"/>
                </a:solidFill>
                <a:latin typeface="+mn-ea"/>
              </a:rPr>
            </a:br>
            <a:r>
              <a:rPr lang="ko-KR" altLang="en-US" sz="1400" b="1" dirty="0" err="1">
                <a:solidFill>
                  <a:srgbClr val="333333"/>
                </a:solidFill>
                <a:latin typeface="+mn-ea"/>
              </a:rPr>
              <a:t>맥어드레스</a:t>
            </a:r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algn="l"/>
            <a:endParaRPr lang="en-US" altLang="ko-KR" sz="1400" b="1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물리적 주소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srgbClr val="333333"/>
                </a:solidFill>
                <a:latin typeface="+mn-ea"/>
              </a:rPr>
              <a:t>랜카드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 주소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전세계 유일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16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진수로 구성되어 있다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통신에 필요한 정보는 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IP, PORT, MAC ADDRESS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가 필요하다</a:t>
            </a:r>
            <a:endParaRPr lang="en-US" altLang="ko-KR" sz="1400" dirty="0">
              <a:solidFill>
                <a:srgbClr val="333333"/>
              </a:solidFill>
              <a:latin typeface="+mn-ea"/>
            </a:endParaRPr>
          </a:p>
          <a:p>
            <a:pPr algn="l"/>
            <a:endParaRPr lang="ko-KR" altLang="en-US" sz="1400" dirty="0">
              <a:solidFill>
                <a:srgbClr val="333333"/>
              </a:solidFill>
              <a:latin typeface="+mn-ea"/>
            </a:endParaRPr>
          </a:p>
          <a:p>
            <a:pPr algn="l"/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소켓은 떨어져 있는 두 호스트를 연결해주는 도구로써 인터페이스의 역할을 하는데 데이터를 주고 받을 수 있는 구조체로 소켓을 통해 데이터 통로가 만들어 진다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이러한 소켓은 역할에 따라 서버 소켓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3333"/>
                </a:solidFill>
                <a:latin typeface="+mn-ea"/>
              </a:rPr>
              <a:t>클라이언트 소켓으로 구분된다</a:t>
            </a:r>
            <a:r>
              <a:rPr lang="en-US" altLang="ko-KR" sz="1400" dirty="0">
                <a:solidFill>
                  <a:srgbClr val="333333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844C873-41A8-17CA-E554-761029B365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58489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8600F-B748-F065-0CED-6846EDDD4D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SOCKET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9062F-8934-A487-818F-882C4E9A5417}"/>
              </a:ext>
            </a:extLst>
          </p:cNvPr>
          <p:cNvSpPr txBox="1"/>
          <p:nvPr/>
        </p:nvSpPr>
        <p:spPr>
          <a:xfrm>
            <a:off x="684577" y="1295807"/>
            <a:ext cx="10933681" cy="371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i="0" dirty="0">
                <a:solidFill>
                  <a:srgbClr val="5C5C5C"/>
                </a:solidFill>
                <a:effectLst/>
                <a:latin typeface="+mn-ea"/>
              </a:rPr>
              <a:t>소켓의 종류 </a:t>
            </a:r>
            <a:endParaRPr lang="en-US" altLang="ko-KR" sz="1400" b="1" i="0" dirty="0">
              <a:solidFill>
                <a:srgbClr val="5C5C5C"/>
              </a:solidFill>
              <a:effectLst/>
              <a:latin typeface="+mn-ea"/>
            </a:endParaRPr>
          </a:p>
          <a:p>
            <a:pPr algn="l"/>
            <a:endParaRPr lang="en-US" altLang="ko-KR" sz="1400" b="1" i="0" dirty="0">
              <a:solidFill>
                <a:srgbClr val="5C5C5C"/>
              </a:solidFill>
              <a:effectLst/>
              <a:latin typeface="+mn-ea"/>
            </a:endParaRPr>
          </a:p>
          <a:p>
            <a:pPr lvl="1"/>
            <a:r>
              <a:rPr lang="ko-KR" altLang="en-US" sz="1400" b="1" i="0" dirty="0">
                <a:solidFill>
                  <a:srgbClr val="5C5C5C"/>
                </a:solidFill>
                <a:effectLst/>
                <a:latin typeface="+mn-ea"/>
              </a:rPr>
              <a:t>스트림 </a:t>
            </a:r>
            <a:r>
              <a:rPr lang="en-US" altLang="ko-KR" sz="1400" b="1" i="0" dirty="0">
                <a:solidFill>
                  <a:srgbClr val="5C5C5C"/>
                </a:solidFill>
                <a:effectLst/>
                <a:latin typeface="+mn-ea"/>
              </a:rPr>
              <a:t>(TCP)</a:t>
            </a:r>
            <a:endParaRPr lang="ko-KR" altLang="en-US" sz="1400" b="0" i="0" dirty="0">
              <a:solidFill>
                <a:srgbClr val="5C5C5C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양방향으로 바이트 스트림을 전송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연결 지향성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오류 수정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전송처리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흐름제어 보장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송신된 순서에 따라 중복되지 않게 데이터를 수신 → 오버헤드가 발생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소량의 데이터보다 대량의 데이터 전송에 적합 → 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TCP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를 사용</a:t>
            </a:r>
          </a:p>
          <a:p>
            <a:pPr lvl="1"/>
            <a:b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</a:br>
            <a:r>
              <a:rPr lang="ko-KR" altLang="en-US" sz="1400" b="1" i="0" dirty="0" err="1">
                <a:solidFill>
                  <a:srgbClr val="5C5C5C"/>
                </a:solidFill>
                <a:effectLst/>
                <a:latin typeface="+mn-ea"/>
              </a:rPr>
              <a:t>데이터그램</a:t>
            </a:r>
            <a:r>
              <a:rPr lang="ko-KR" altLang="en-US" sz="1400" b="1" i="0" dirty="0">
                <a:solidFill>
                  <a:srgbClr val="5C5C5C"/>
                </a:solidFill>
                <a:effectLst/>
                <a:latin typeface="+mn-ea"/>
              </a:rPr>
              <a:t> </a:t>
            </a:r>
            <a:r>
              <a:rPr lang="en-US" altLang="ko-KR" sz="1400" b="1" i="0" dirty="0">
                <a:solidFill>
                  <a:srgbClr val="5C5C5C"/>
                </a:solidFill>
                <a:effectLst/>
                <a:latin typeface="+mn-ea"/>
              </a:rPr>
              <a:t>(UDP)</a:t>
            </a:r>
            <a:endParaRPr lang="ko-KR" altLang="en-US" sz="1400" b="0" i="0" dirty="0">
              <a:solidFill>
                <a:srgbClr val="5C5C5C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 err="1">
                <a:solidFill>
                  <a:srgbClr val="5C5C5C"/>
                </a:solidFill>
                <a:effectLst/>
                <a:latin typeface="+mn-ea"/>
              </a:rPr>
              <a:t>비연결형소켓</a:t>
            </a:r>
            <a:endParaRPr lang="ko-KR" altLang="en-US" sz="1400" b="0" i="0" dirty="0">
              <a:solidFill>
                <a:srgbClr val="5C5C5C"/>
              </a:solidFill>
              <a:effectLst/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데이터의 크기에 제한이 있음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확실하게 전달이 보장되지 않음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데이터가 손실돼도 오류가 발생하지 않음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- 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실시간 멀티미디어 정보를 처리하기 위해 주로 사용   예</a:t>
            </a:r>
            <a:r>
              <a:rPr lang="en-US" altLang="ko-KR" sz="1400" b="0" i="0" dirty="0">
                <a:solidFill>
                  <a:srgbClr val="5C5C5C"/>
                </a:solidFill>
                <a:effectLst/>
                <a:latin typeface="+mn-ea"/>
              </a:rPr>
              <a:t>)</a:t>
            </a:r>
            <a:r>
              <a:rPr lang="ko-KR" altLang="en-US" sz="1400" b="0" i="0" dirty="0">
                <a:solidFill>
                  <a:srgbClr val="5C5C5C"/>
                </a:solidFill>
                <a:effectLst/>
                <a:latin typeface="+mn-ea"/>
              </a:rPr>
              <a:t>전보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B183796-EAF2-E109-F7F6-37968AAC29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138058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8600F-B748-F065-0CED-6846EDDD4D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ko-KR" altLang="en-US" dirty="0"/>
              <a:t> 체계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FB0131-F795-70B4-E8CD-56DD722E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2" y="1185918"/>
            <a:ext cx="7978587" cy="4376276"/>
          </a:xfrm>
          <a:prstGeom prst="rect">
            <a:avLst/>
          </a:prstGeom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6B752E6-E446-60A0-C42D-D7BCBC438E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136818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8600F-B748-F065-0CED-6846EDDD4D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C5762-2219-2463-4E0F-9B67583B8025}"/>
              </a:ext>
            </a:extLst>
          </p:cNvPr>
          <p:cNvSpPr txBox="1"/>
          <p:nvPr/>
        </p:nvSpPr>
        <p:spPr>
          <a:xfrm>
            <a:off x="672207" y="1185917"/>
            <a:ext cx="111714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세션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(Session)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은 사용자가 웹사이트에 로그인했을 때 사용자에 대한 정보를 일정 기간 동안에 서버에 기록하고 보관함으로써 사용자를 </a:t>
            </a:r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관리하기 위한 목적으로 사용되는 서버의 저장 공간이다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endParaRPr lang="en-US" altLang="ko-KR" sz="14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Session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은 서버 영역에 저장된다는 점에서 사용자 영역에 저장되는 쿠키와 차별된다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  </a:t>
            </a:r>
            <a:endParaRPr lang="en-US" altLang="ko-KR" sz="14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/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네트워크 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에서 사용자 간 또는 컴퓨터 간 통신을 위한 논리적 연결이나 여러 프로세스 사이에 통신을 하기 위해 메시지 교환을 통해 </a:t>
            </a:r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서로 인식한 이후 부터 통신을 마칠 때까지의 기간을 의미하기도 한다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세션이 만료 </a:t>
            </a:r>
            <a:r>
              <a:rPr lang="ko-KR" altLang="en-US" sz="14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되었다”라는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표현과 관련이 있는 개념인데 다른 창으로 나갔거나 접속 된 상태에서 오랜 시간이 지나서 다시 인증하라는 뜻이다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사용자와 컴퓨터 사이의 통신이나 컴퓨터 간 통신을 위해서 활성화된 접속 상태가 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Session</a:t>
            </a:r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이며 프로그램 사용 관점에서는 응용 프로그램의 </a:t>
            </a:r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기동이 시작되어 종료될 때까지의 시간이다</a:t>
            </a:r>
            <a:r>
              <a:rPr lang="en-US" altLang="ko-KR" sz="14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/>
            <a:endParaRPr lang="en-US" altLang="ko-KR" sz="14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/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주로 로그온 정보나 장바구니 정보 등을 저장하기 위해 사용한다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.  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너무 많은 정보를 저장하지 않는 것이 좋다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. 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보통은 사용자의 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ID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값이나 </a:t>
            </a:r>
            <a:r>
              <a:rPr lang="ko-KR" altLang="en-US" sz="1400" dirty="0" err="1">
                <a:solidFill>
                  <a:srgbClr val="212121"/>
                </a:solidFill>
                <a:latin typeface="Open Sans" panose="020B0606030504020204" pitchFamily="34" charset="0"/>
              </a:rPr>
              <a:t>식별값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 하나만을 저장하고 필요할 경우 </a:t>
            </a:r>
            <a:r>
              <a:rPr lang="ko-KR" altLang="en-US" sz="1400" dirty="0" err="1">
                <a:solidFill>
                  <a:srgbClr val="212121"/>
                </a:solidFill>
                <a:latin typeface="Open Sans" panose="020B0606030504020204" pitchFamily="34" charset="0"/>
              </a:rPr>
              <a:t>디비로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 부터 다른 정보를 가져오는 방식으로 하는 것이 좋다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.</a:t>
            </a:r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 </a:t>
            </a:r>
            <a:endParaRPr lang="en-US" altLang="ko-KR" sz="14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/>
            <a:endParaRPr lang="en-US" altLang="ko-KR" sz="14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/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최근에는 세션인증보다는 토큰인증방식을 많이 사용하고 있다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 .</a:t>
            </a:r>
          </a:p>
          <a:p>
            <a:pPr algn="l"/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ko-KR" altLang="en-US" sz="1400" dirty="0">
                <a:solidFill>
                  <a:srgbClr val="212121"/>
                </a:solidFill>
                <a:latin typeface="Open Sans" panose="020B0606030504020204" pitchFamily="34" charset="0"/>
              </a:rPr>
              <a:t>쿠키에 비해 보안이 뛰어나다</a:t>
            </a:r>
            <a:r>
              <a:rPr lang="en-US" altLang="ko-KR" sz="1400" dirty="0">
                <a:solidFill>
                  <a:srgbClr val="212121"/>
                </a:solidFill>
                <a:latin typeface="Open Sans" panose="020B0606030504020204" pitchFamily="34" charset="0"/>
              </a:rPr>
              <a:t>.</a:t>
            </a:r>
            <a:endParaRPr lang="en-US" altLang="ko-KR" sz="14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endParaRPr lang="ko-KR" altLang="en-US" sz="1400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114EEA4A-3B0B-1927-72FE-A67CEFDF2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160881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8600F-B748-F065-0CED-6846EDDD4D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쿠키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BD649-9FD3-E46E-CE3D-0A07CF965E3B}"/>
              </a:ext>
            </a:extLst>
          </p:cNvPr>
          <p:cNvSpPr txBox="1"/>
          <p:nvPr/>
        </p:nvSpPr>
        <p:spPr>
          <a:xfrm>
            <a:off x="730775" y="1185917"/>
            <a:ext cx="10895167" cy="382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HTTP </a:t>
            </a:r>
            <a:r>
              <a:rPr lang="ko-KR" altLang="en-US" sz="1400" b="1" dirty="0">
                <a:solidFill>
                  <a:srgbClr val="333333"/>
                </a:solidFill>
                <a:latin typeface="+mn-ea"/>
              </a:rPr>
              <a:t>쿠키</a:t>
            </a:r>
            <a:r>
              <a:rPr lang="en-US" altLang="ko-KR" sz="1400" b="1" dirty="0">
                <a:solidFill>
                  <a:srgbClr val="333333"/>
                </a:solidFill>
                <a:latin typeface="+mn-ea"/>
              </a:rPr>
              <a:t>(HTTP cookie)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란 </a:t>
            </a:r>
            <a:r>
              <a:rPr lang="ko-KR" altLang="en-US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하이퍼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텍스트의 기록서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4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HTTP"/>
              </a:rPr>
              <a:t>HTTP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일종으로서 </a:t>
            </a: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인터넷"/>
              </a:rPr>
              <a:t>인터넷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사용자가 어떠한 웹사이트를 방문할 경우 사용자의  웹 브라우저를 통해 </a:t>
            </a: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인터넷 사용자의 컴퓨터나 다른 기기에 설치되는 작은 기록 정보 파일을 일컫는다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ko-KR" sz="1400" b="0" i="0" baseline="30000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ko-KR" sz="1400" baseline="30000" dirty="0">
              <a:solidFill>
                <a:srgbClr val="3366CC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쿠키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 쿠키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sz="1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브라우저 쿠키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라고도 한다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기록 파일에 담긴 정보는 </a:t>
            </a: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인터넷 사용자가 같은 웹사이트를 방문할 때마다 읽히고 수시로 새로운 정보로 바뀐다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쿠키는 컴퓨터 내에서 프로그램처럼 실행될 수 없으며 바이러스를 옮길 수도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악성코드를 설치할 수도 없다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하지만 </a:t>
            </a:r>
            <a:r>
              <a:rPr lang="ko-KR" altLang="en-US" sz="14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스파이웨어"/>
              </a:rPr>
              <a:t>스파이웨어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통해 유저의 </a:t>
            </a:r>
            <a:r>
              <a:rPr lang="ko-KR" altLang="en-US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브라우징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행동을 추적하는 데에 사용될 수 있고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누군가의 쿠키를 훔쳐서 </a:t>
            </a:r>
            <a:endParaRPr lang="en-US" altLang="ko-KR" sz="1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해당 사용자의 웹 계정 접근권한을 획득할 수도 있다</a:t>
            </a:r>
            <a:r>
              <a:rPr lang="en-US" altLang="ko-KR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보안에 취약해서 사용이 많이 축소되었으나 최근에는 토큰기반인증방식에서 보안을 강화하여 다시 사용이 증가하는 추세이다</a:t>
            </a:r>
            <a:r>
              <a:rPr lang="en-US" altLang="ko-KR" sz="14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0A79955-A07B-DCC2-A8CB-9809CC7FC9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114819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95833B6-EC77-8C10-1F6B-46336F8085A5}"/>
              </a:ext>
            </a:extLst>
          </p:cNvPr>
          <p:cNvGrpSpPr/>
          <p:nvPr/>
        </p:nvGrpSpPr>
        <p:grpSpPr>
          <a:xfrm>
            <a:off x="5008198" y="1205877"/>
            <a:ext cx="3303235" cy="372352"/>
            <a:chOff x="1317363" y="2400202"/>
            <a:chExt cx="3303235" cy="372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863E1-DB36-E036-8CA8-2FDA5C565E9B}"/>
                </a:ext>
              </a:extLst>
            </p:cNvPr>
            <p:cNvSpPr txBox="1"/>
            <p:nvPr/>
          </p:nvSpPr>
          <p:spPr>
            <a:xfrm>
              <a:off x="2345222" y="2434000"/>
              <a:ext cx="22753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웹의 동작 원리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C884E5-0A02-89C1-3FBF-8F3315A75E3B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6323BBC-1276-050D-AF3D-1FE3EBFD3931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413697-A662-DE75-F91D-4DEB33459AA6}"/>
              </a:ext>
            </a:extLst>
          </p:cNvPr>
          <p:cNvGrpSpPr/>
          <p:nvPr/>
        </p:nvGrpSpPr>
        <p:grpSpPr>
          <a:xfrm>
            <a:off x="5008198" y="1698320"/>
            <a:ext cx="5188747" cy="372352"/>
            <a:chOff x="1317363" y="2400202"/>
            <a:chExt cx="5188747" cy="3723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39FF52-BE36-60F0-8255-4E1BEC38C849}"/>
                </a:ext>
              </a:extLst>
            </p:cNvPr>
            <p:cNvSpPr txBox="1"/>
            <p:nvPr/>
          </p:nvSpPr>
          <p:spPr>
            <a:xfrm>
              <a:off x="2345222" y="2434000"/>
              <a:ext cx="416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HTML5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en-US" altLang="ko-KR" sz="1600" dirty="0" err="1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CSS3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기초 및 브라우저의 동작원리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F9C88A-5B49-2A82-3D99-A63FDF0B94D3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A701A1D-1336-C26D-6402-991637EFE712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75CDB53-7010-C6C4-A2AF-CB3B74234E76}"/>
              </a:ext>
            </a:extLst>
          </p:cNvPr>
          <p:cNvGrpSpPr/>
          <p:nvPr/>
        </p:nvGrpSpPr>
        <p:grpSpPr>
          <a:xfrm>
            <a:off x="5008198" y="2190763"/>
            <a:ext cx="4325807" cy="372352"/>
            <a:chOff x="1317363" y="2400202"/>
            <a:chExt cx="4325807" cy="37235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6015DF-4030-7FA9-F7D3-9FC345404C43}"/>
                </a:ext>
              </a:extLst>
            </p:cNvPr>
            <p:cNvSpPr txBox="1"/>
            <p:nvPr/>
          </p:nvSpPr>
          <p:spPr>
            <a:xfrm>
              <a:off x="2345222" y="2434000"/>
              <a:ext cx="329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Bootstrap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을 이용하여 화면 만들기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17752F-47EA-0BD0-BC1C-C9217429E0FB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2BBFE27-D273-5D9E-B9A2-22E6BD8BCA7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82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A858-C393-B13C-29B8-3F9B36C02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F21A3-F50B-D311-EB54-F73BC7A5BA84}"/>
              </a:ext>
            </a:extLst>
          </p:cNvPr>
          <p:cNvSpPr txBox="1"/>
          <p:nvPr/>
        </p:nvSpPr>
        <p:spPr>
          <a:xfrm>
            <a:off x="1146705" y="1709435"/>
            <a:ext cx="96717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웹클라이언트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웹서버로 클라이언트의 요청사항을 보내서 웹서버로부터 작성된 문서나 이미지 등을 받아 화면에  출력하는 프로그램으로 </a:t>
            </a:r>
            <a:r>
              <a:rPr lang="ko-KR" altLang="en-US" dirty="0" err="1"/>
              <a:t>웹브라우저가</a:t>
            </a:r>
            <a:r>
              <a:rPr lang="ko-KR" altLang="en-US" dirty="0"/>
              <a:t> 이에 속한다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웹서버 </a:t>
            </a:r>
            <a:r>
              <a:rPr lang="en-US" altLang="ko-KR" dirty="0"/>
              <a:t>– </a:t>
            </a:r>
            <a:r>
              <a:rPr lang="ko-KR" altLang="en-US" dirty="0" err="1"/>
              <a:t>웹클라이언트의</a:t>
            </a:r>
            <a:r>
              <a:rPr lang="ko-KR" altLang="en-US" dirty="0"/>
              <a:t> 요청에 의해 정적인 웹페이지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등을 찾아 </a:t>
            </a:r>
            <a:r>
              <a:rPr lang="ko-KR" altLang="en-US" dirty="0" err="1"/>
              <a:t>웹클라이언트에</a:t>
            </a:r>
            <a:r>
              <a:rPr lang="ko-KR" altLang="en-US" dirty="0"/>
              <a:t> 전송하는 프로그램이다</a:t>
            </a:r>
            <a:r>
              <a:rPr lang="en-US" altLang="ko-KR" dirty="0"/>
              <a:t>.(nginx, </a:t>
            </a:r>
            <a:r>
              <a:rPr lang="en-US" altLang="ko-KR" dirty="0" err="1"/>
              <a:t>apache</a:t>
            </a:r>
            <a:r>
              <a:rPr lang="en-US" altLang="ko-KR" dirty="0"/>
              <a:t>, </a:t>
            </a:r>
            <a:r>
              <a:rPr lang="en-US" altLang="ko-KR" dirty="0" err="1"/>
              <a:t>webtobe</a:t>
            </a:r>
            <a:r>
              <a:rPr lang="ko-KR" altLang="en-US" dirty="0"/>
              <a:t>등이 있다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WAS – Web Application</a:t>
            </a:r>
            <a:r>
              <a:rPr lang="ko-KR" altLang="en-US" dirty="0"/>
              <a:t> </a:t>
            </a:r>
            <a:r>
              <a:rPr lang="en-US" altLang="ko-KR" dirty="0"/>
              <a:t>Server, </a:t>
            </a:r>
            <a:r>
              <a:rPr lang="ko-KR" altLang="en-US" dirty="0"/>
              <a:t>동적 컨텐츠를 제공하기 위해 만들어진 애플리케이션 서버 </a:t>
            </a:r>
            <a:endParaRPr lang="en-US" altLang="ko-KR" dirty="0"/>
          </a:p>
          <a:p>
            <a:r>
              <a:rPr lang="en-US" altLang="ko-KR" dirty="0"/>
              <a:t>(DB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 err="1"/>
              <a:t>로직처리가</a:t>
            </a:r>
            <a:r>
              <a:rPr lang="ko-KR" altLang="en-US" dirty="0"/>
              <a:t> 요구되는 컨텐츠</a:t>
            </a:r>
            <a:r>
              <a:rPr lang="en-US" altLang="ko-KR" dirty="0"/>
              <a:t>)</a:t>
            </a:r>
            <a:r>
              <a:rPr lang="en-US" altLang="ko-KR" dirty="0" err="1"/>
              <a:t>JSP,Servlet</a:t>
            </a:r>
            <a:r>
              <a:rPr lang="en-US" altLang="ko-KR" dirty="0"/>
              <a:t> </a:t>
            </a:r>
            <a:r>
              <a:rPr lang="ko-KR" altLang="en-US" dirty="0"/>
              <a:t>구동 환경 제공하는 서버이다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jeus</a:t>
            </a:r>
            <a:r>
              <a:rPr lang="en-US" altLang="ko-KR" dirty="0"/>
              <a:t>, </a:t>
            </a:r>
            <a:r>
              <a:rPr lang="en-US" altLang="ko-KR" dirty="0" err="1"/>
              <a:t>weblogic</a:t>
            </a:r>
            <a:r>
              <a:rPr lang="en-US" altLang="ko-KR" dirty="0"/>
              <a:t>, </a:t>
            </a:r>
            <a:r>
              <a:rPr lang="en-US" altLang="ko-KR" dirty="0" err="1"/>
              <a:t>resine</a:t>
            </a:r>
            <a:r>
              <a:rPr lang="en-US" altLang="ko-KR" dirty="0"/>
              <a:t>, tomcat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</a:t>
            </a:r>
            <a:r>
              <a:rPr lang="ko-KR" altLang="en-US" dirty="0"/>
              <a:t>와 </a:t>
            </a:r>
            <a:r>
              <a:rPr lang="en-US" altLang="ko-KR" dirty="0"/>
              <a:t>https</a:t>
            </a:r>
            <a:r>
              <a:rPr lang="ko-KR" altLang="en-US" dirty="0"/>
              <a:t>의 차이점 </a:t>
            </a:r>
            <a:r>
              <a:rPr lang="en-US" altLang="ko-KR" dirty="0"/>
              <a:t>: https </a:t>
            </a:r>
            <a:r>
              <a:rPr lang="ko-KR" altLang="en-US" dirty="0"/>
              <a:t>는 정보 </a:t>
            </a:r>
            <a:r>
              <a:rPr lang="ko-KR" altLang="en-US" dirty="0" err="1"/>
              <a:t>전송시</a:t>
            </a:r>
            <a:r>
              <a:rPr lang="ko-KR" altLang="en-US" dirty="0"/>
              <a:t> 정보를 암호화 해서 보낸다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session</a:t>
            </a:r>
            <a:r>
              <a:rPr lang="ko-KR" altLang="en-US" dirty="0"/>
              <a:t>와 쿠키의 차이점 </a:t>
            </a:r>
            <a:r>
              <a:rPr lang="en-US" altLang="ko-KR" dirty="0"/>
              <a:t>: </a:t>
            </a:r>
            <a:r>
              <a:rPr lang="ko-KR" altLang="en-US" dirty="0"/>
              <a:t>사용자의 정보를 저장한다는 공통점이 있으나 세션은 </a:t>
            </a:r>
            <a:r>
              <a:rPr lang="ko-KR" altLang="en-US" dirty="0" err="1"/>
              <a:t>서버측에</a:t>
            </a:r>
            <a:r>
              <a:rPr lang="ko-KR" altLang="en-US" dirty="0"/>
              <a:t> 쿠키는 </a:t>
            </a:r>
            <a:r>
              <a:rPr lang="ko-KR" altLang="en-US" dirty="0" err="1"/>
              <a:t>클라이언트측에</a:t>
            </a:r>
            <a:r>
              <a:rPr lang="ko-KR" altLang="en-US" dirty="0"/>
              <a:t> 저장된다는 점에서 차이가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36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6C9579-CF36-4D95-5A33-8F0BDE4801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sz="3600" dirty="0"/>
              <a:t>2</a:t>
            </a:r>
            <a:r>
              <a:rPr lang="en-US" altLang="ko-KR" sz="2400" dirty="0"/>
              <a:t>.</a:t>
            </a:r>
            <a:r>
              <a:rPr lang="en-US" altLang="ko-KR" sz="3200" dirty="0"/>
              <a:t> </a:t>
            </a:r>
            <a:r>
              <a:rPr lang="en-US" altLang="ko-KR" sz="3200" dirty="0" err="1"/>
              <a:t>HTML5</a:t>
            </a:r>
            <a:r>
              <a:rPr lang="en-US" altLang="ko-KR" sz="3200" dirty="0"/>
              <a:t>/</a:t>
            </a:r>
            <a:r>
              <a:rPr lang="en-US" altLang="ko-KR" sz="3200" dirty="0" err="1"/>
              <a:t>CSS3</a:t>
            </a:r>
            <a:r>
              <a:rPr lang="en-US" altLang="ko-KR" sz="3200" dirty="0"/>
              <a:t> </a:t>
            </a:r>
            <a:r>
              <a:rPr lang="ko-KR" altLang="en-US" sz="3200" dirty="0"/>
              <a:t>기초 및 브라우저의 동작원리 </a:t>
            </a:r>
          </a:p>
        </p:txBody>
      </p:sp>
    </p:spTree>
    <p:extLst>
      <p:ext uri="{BB962C8B-B14F-4D97-AF65-F5344CB8AC3E}">
        <p14:creationId xmlns:p14="http://schemas.microsoft.com/office/powerpoint/2010/main" val="668123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D47C8E-5D37-C611-03DA-E42F7F981645}"/>
              </a:ext>
            </a:extLst>
          </p:cNvPr>
          <p:cNvSpPr txBox="1"/>
          <p:nvPr/>
        </p:nvSpPr>
        <p:spPr>
          <a:xfrm>
            <a:off x="2504450" y="2547256"/>
            <a:ext cx="6946132" cy="123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기본 구조를 이해하고 웹페이지를 작성할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문서에 디자인을 할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A2D7-E136-1FDA-A44F-61E026532DCB}"/>
              </a:ext>
            </a:extLst>
          </p:cNvPr>
          <p:cNvSpPr txBox="1"/>
          <p:nvPr/>
        </p:nvSpPr>
        <p:spPr>
          <a:xfrm rot="16200000">
            <a:off x="-479144" y="1340663"/>
            <a:ext cx="3045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HTML5/CSS3 </a:t>
            </a:r>
            <a:r>
              <a:rPr lang="ko-KR" altLang="en-US" sz="1100" dirty="0">
                <a:solidFill>
                  <a:schemeClr val="bg1"/>
                </a:solidFill>
                <a:latin typeface="+mj-ea"/>
                <a:ea typeface="+mj-ea"/>
              </a:rPr>
              <a:t>기초 및 브라우저의 동작원리 </a:t>
            </a:r>
            <a:endParaRPr lang="en-US" sz="11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944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505AB31B-EF5C-E64F-583F-4540C83E97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pPr lvl="0"/>
            <a:endParaRPr lang="ko-KR" altLang="en-US" dirty="0"/>
          </a:p>
        </p:txBody>
      </p:sp>
      <p:sp>
        <p:nvSpPr>
          <p:cNvPr id="4" name="내용 개체 틀 13">
            <a:extLst>
              <a:ext uri="{FF2B5EF4-FFF2-40B4-BE49-F238E27FC236}">
                <a16:creationId xmlns:a16="http://schemas.microsoft.com/office/drawing/2014/main" id="{BD6D32A8-140F-4251-1AF0-DC2038DE20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en-US" altLang="ko-KR" dirty="0" err="1"/>
              <a:t>HTML5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2D1DA-3E4A-4D2B-3385-0FBF6CEAB38E}"/>
              </a:ext>
            </a:extLst>
          </p:cNvPr>
          <p:cNvSpPr txBox="1"/>
          <p:nvPr/>
        </p:nvSpPr>
        <p:spPr>
          <a:xfrm>
            <a:off x="855723" y="1305217"/>
            <a:ext cx="10303123" cy="390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400" dirty="0" err="1"/>
              <a:t>HTML5</a:t>
            </a:r>
            <a:r>
              <a:rPr lang="en-US" altLang="ko-KR" sz="1400" dirty="0"/>
              <a:t> </a:t>
            </a:r>
            <a:r>
              <a:rPr lang="ko-KR" altLang="en-US" sz="1400" dirty="0"/>
              <a:t>는 차세대 웹 표준으로 확정</a:t>
            </a:r>
            <a:r>
              <a:rPr lang="en-US" altLang="ko-KR" sz="1400" dirty="0"/>
              <a:t>(2014</a:t>
            </a:r>
            <a:r>
              <a:rPr lang="ko-KR" altLang="en-US" sz="1400" dirty="0"/>
              <a:t>년 </a:t>
            </a:r>
            <a:r>
              <a:rPr lang="en-US" altLang="ko-KR" sz="1400" dirty="0"/>
              <a:t>10</a:t>
            </a:r>
            <a:r>
              <a:rPr lang="ko-KR" altLang="en-US" sz="1400" dirty="0"/>
              <a:t>월 </a:t>
            </a:r>
            <a:r>
              <a:rPr lang="en-US" altLang="ko-KR" sz="1400" dirty="0"/>
              <a:t>28</a:t>
            </a:r>
            <a:r>
              <a:rPr lang="ko-KR" altLang="en-US" sz="1400" dirty="0"/>
              <a:t>일</a:t>
            </a:r>
            <a:r>
              <a:rPr lang="en-US" altLang="ko-KR" sz="1400" dirty="0"/>
              <a:t>)</a:t>
            </a:r>
            <a:r>
              <a:rPr lang="ko-KR" altLang="en-US" sz="1400" dirty="0"/>
              <a:t>되었으며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기존 텍스트와 하이퍼링크만 표시하던 </a:t>
            </a:r>
            <a:r>
              <a:rPr lang="en-US" altLang="ko-KR" sz="1400" dirty="0"/>
              <a:t>HTML</a:t>
            </a:r>
            <a:r>
              <a:rPr lang="ko-KR" altLang="en-US" sz="1400" dirty="0"/>
              <a:t>이 멀티미디어 등 </a:t>
            </a:r>
            <a:endParaRPr lang="en-US" altLang="ko-KR" sz="1400" dirty="0"/>
          </a:p>
          <a:p>
            <a:pPr>
              <a:lnSpc>
                <a:spcPct val="250000"/>
              </a:lnSpc>
            </a:pPr>
            <a:r>
              <a:rPr lang="ko-KR" altLang="en-US" sz="1400" dirty="0"/>
              <a:t>다양한 애플리케이션까지 표현</a:t>
            </a:r>
            <a:r>
              <a:rPr lang="en-US" altLang="ko-KR" sz="1400" dirty="0"/>
              <a:t>·</a:t>
            </a:r>
            <a:r>
              <a:rPr lang="ko-KR" altLang="en-US" sz="1400" dirty="0"/>
              <a:t>제공하도록 진화한 </a:t>
            </a:r>
            <a:r>
              <a:rPr lang="en-US" altLang="ko-KR" sz="1400" dirty="0"/>
              <a:t>[</a:t>
            </a:r>
            <a:r>
              <a:rPr lang="ko-KR" altLang="en-US" sz="1400" dirty="0"/>
              <a:t>웹 프로그래밍 언어</a:t>
            </a:r>
            <a:r>
              <a:rPr lang="en-US" altLang="ko-KR" sz="1400" dirty="0"/>
              <a:t>] 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>
              <a:lnSpc>
                <a:spcPct val="250000"/>
              </a:lnSpc>
            </a:pPr>
            <a:r>
              <a:rPr lang="ko-KR" altLang="en-US" sz="1400" dirty="0"/>
              <a:t>예를 들어</a:t>
            </a:r>
            <a:r>
              <a:rPr lang="en-US" altLang="ko-KR" sz="1400" dirty="0"/>
              <a:t>, </a:t>
            </a:r>
            <a:r>
              <a:rPr lang="ko-KR" altLang="en-US" sz="1400" dirty="0"/>
              <a:t>오디오</a:t>
            </a:r>
            <a:r>
              <a:rPr lang="en-US" altLang="ko-KR" sz="1400" dirty="0"/>
              <a:t>·</a:t>
            </a:r>
            <a:r>
              <a:rPr lang="ko-KR" altLang="en-US" sz="1400" dirty="0"/>
              <a:t>비디오</a:t>
            </a:r>
            <a:r>
              <a:rPr lang="en-US" altLang="ko-KR" sz="1400" dirty="0"/>
              <a:t>·</a:t>
            </a:r>
            <a:r>
              <a:rPr lang="ko-KR" altLang="en-US" sz="1400" dirty="0"/>
              <a:t>그래픽 처리</a:t>
            </a:r>
            <a:r>
              <a:rPr lang="en-US" altLang="ko-KR" sz="1400" dirty="0"/>
              <a:t>, </a:t>
            </a:r>
            <a:r>
              <a:rPr lang="ko-KR" altLang="en-US" sz="1400" dirty="0"/>
              <a:t>위치정보 제공 등 다양한 기능을 제공함으로써</a:t>
            </a:r>
            <a:r>
              <a:rPr lang="en-US" altLang="ko-KR" sz="1400" dirty="0"/>
              <a:t>, </a:t>
            </a:r>
            <a:r>
              <a:rPr lang="ko-KR" altLang="en-US" sz="1400" dirty="0"/>
              <a:t>웹 자체에서 처리할 수 있는 기능이 대폭 향상 되었습니다</a:t>
            </a:r>
            <a:r>
              <a:rPr lang="en-US" altLang="ko-KR" sz="1400" dirty="0"/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400" dirty="0"/>
              <a:t>    </a:t>
            </a:r>
          </a:p>
          <a:p>
            <a:pPr>
              <a:lnSpc>
                <a:spcPct val="250000"/>
              </a:lnSpc>
            </a:pPr>
            <a:r>
              <a:rPr lang="en-US" altLang="ko-KR" sz="1400" dirty="0"/>
              <a:t>            </a:t>
            </a:r>
          </a:p>
          <a:p>
            <a:pPr>
              <a:lnSpc>
                <a:spcPct val="2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03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211BCA9-29D8-9AD2-5711-15B3B693B44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17945-DCBD-A829-7BCB-1ED289C8562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ko-KR" altLang="en-US" dirty="0"/>
              <a:t>의 주요기능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D1AE1-9ACC-E026-5E6B-3192B221B3F7}"/>
              </a:ext>
            </a:extLst>
          </p:cNvPr>
          <p:cNvSpPr txBox="1"/>
          <p:nvPr/>
        </p:nvSpPr>
        <p:spPr>
          <a:xfrm>
            <a:off x="730776" y="1185917"/>
            <a:ext cx="105748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DEVICE ACCESS : </a:t>
            </a:r>
            <a:r>
              <a:rPr lang="ko-KR" altLang="en-US" sz="1400" dirty="0"/>
              <a:t>카메라</a:t>
            </a:r>
            <a:r>
              <a:rPr lang="en-US" altLang="ko-KR" sz="1400" dirty="0"/>
              <a:t>, </a:t>
            </a:r>
            <a:r>
              <a:rPr lang="ko-KR" altLang="en-US" sz="1400" dirty="0"/>
              <a:t>동작센서 등의 </a:t>
            </a:r>
            <a:r>
              <a:rPr lang="en-US" altLang="ko-KR" sz="1400" dirty="0"/>
              <a:t>H/W </a:t>
            </a:r>
            <a:r>
              <a:rPr lang="ko-KR" altLang="en-US" sz="1400" dirty="0"/>
              <a:t>기능을 웹에서 직접적으로 제어 가능 하다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CONNECTIVITY(Web Socket) : </a:t>
            </a:r>
            <a:r>
              <a:rPr lang="ko-KR" altLang="en-US" sz="1400" dirty="0"/>
              <a:t>웹 </a:t>
            </a:r>
            <a:r>
              <a:rPr lang="en-US" altLang="ko-KR" sz="1400" dirty="0"/>
              <a:t>(</a:t>
            </a:r>
            <a:r>
              <a:rPr lang="ko-KR" altLang="en-US" sz="1400" dirty="0"/>
              <a:t>클라이언트</a:t>
            </a:r>
            <a:r>
              <a:rPr lang="en-US" altLang="ko-KR" sz="1400" dirty="0"/>
              <a:t>)</a:t>
            </a:r>
            <a:r>
              <a:rPr lang="ko-KR" altLang="en-US" sz="1400" dirty="0"/>
              <a:t>에서 서버 측과 직접적인 양방향 통신이 가능하다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3D, GRAPHICS &amp; EFFECTS : </a:t>
            </a:r>
            <a:r>
              <a:rPr lang="ko-KR" altLang="en-US" sz="1400" dirty="0"/>
              <a:t>다양한 </a:t>
            </a:r>
            <a:r>
              <a:rPr lang="en-US" altLang="ko-KR" sz="1400" dirty="0"/>
              <a:t>2</a:t>
            </a:r>
            <a:r>
              <a:rPr lang="ko-KR" altLang="en-US" sz="1400" dirty="0"/>
              <a:t>차원 및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기능을 지원 하고 있다</a:t>
            </a:r>
            <a:r>
              <a:rPr lang="en-US" altLang="ko-KR" sz="1400" dirty="0"/>
              <a:t>.(SVG, CANVAS</a:t>
            </a:r>
            <a:r>
              <a:rPr lang="ko-KR" altLang="en-US" sz="1400" dirty="0"/>
              <a:t>등</a:t>
            </a:r>
            <a:r>
              <a:rPr lang="en-US" altLang="ko-KR" sz="1400" dirty="0"/>
              <a:t>), </a:t>
            </a:r>
            <a:endParaRPr lang="ko-KR" altLang="en-US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Styling Effects(</a:t>
            </a:r>
            <a:r>
              <a:rPr lang="en-US" altLang="ko-KR" sz="1400" dirty="0" err="1"/>
              <a:t>CSS3</a:t>
            </a:r>
            <a:r>
              <a:rPr lang="en-US" altLang="ko-KR" sz="1400" dirty="0"/>
              <a:t>) : </a:t>
            </a:r>
            <a:r>
              <a:rPr lang="ko-KR" altLang="en-US" sz="1400" dirty="0"/>
              <a:t>글씨체</a:t>
            </a:r>
            <a:r>
              <a:rPr lang="en-US" altLang="ko-KR" sz="1400" dirty="0"/>
              <a:t>, </a:t>
            </a:r>
            <a:r>
              <a:rPr lang="ko-KR" altLang="en-US" sz="1400" dirty="0"/>
              <a:t>색상</a:t>
            </a:r>
            <a:r>
              <a:rPr lang="en-US" altLang="ko-KR" sz="1400" dirty="0"/>
              <a:t>, </a:t>
            </a:r>
            <a:r>
              <a:rPr lang="ko-KR" altLang="en-US" sz="1400" dirty="0"/>
              <a:t>배경 등 다양한 스타일 및 이펙트 기능을  제공하고 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MULTIMEDIA : </a:t>
            </a:r>
            <a:r>
              <a:rPr lang="ko-KR" altLang="en-US" sz="1400" dirty="0"/>
              <a:t>비디오 및 오디오 기능을 자체적으로 지원한다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OFFLINE &amp; STORAGE : </a:t>
            </a:r>
            <a:r>
              <a:rPr lang="ko-KR" altLang="en-US" sz="1400" dirty="0"/>
              <a:t>네트워크 미지원 환경에서도 웹 이용을 가능하게 하였다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Geo-Location: GPS</a:t>
            </a:r>
            <a:r>
              <a:rPr lang="ko-KR" altLang="en-US" sz="1400" dirty="0"/>
              <a:t>없이도 단말기의 지리적인 위치 정보를 제공하고 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en-US" altLang="ko-KR" sz="1400" dirty="0"/>
              <a:t>SEMANTICS : </a:t>
            </a:r>
            <a:r>
              <a:rPr lang="ko-KR" altLang="en-US" sz="1400" dirty="0"/>
              <a:t>웹 자료에 의미를 부여하여 사용자 의도에 맞는 맞춤형 검색 제공한다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734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505AB31B-EF5C-E64F-583F-4540C83E97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pPr lvl="0"/>
            <a:endParaRPr lang="ko-KR" altLang="en-US" dirty="0"/>
          </a:p>
        </p:txBody>
      </p:sp>
      <p:sp>
        <p:nvSpPr>
          <p:cNvPr id="4" name="내용 개체 틀 13">
            <a:extLst>
              <a:ext uri="{FF2B5EF4-FFF2-40B4-BE49-F238E27FC236}">
                <a16:creationId xmlns:a16="http://schemas.microsoft.com/office/drawing/2014/main" id="{BD6D32A8-140F-4251-1AF0-DC2038DE20C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en-US" altLang="ko-KR" dirty="0" err="1"/>
              <a:t>HTML5</a:t>
            </a:r>
            <a:r>
              <a:rPr lang="en-US" altLang="ko-KR" dirty="0"/>
              <a:t> </a:t>
            </a:r>
            <a:r>
              <a:rPr lang="ko-KR" altLang="en-US" dirty="0"/>
              <a:t>호환성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C2D1DA-3E4A-4D2B-3385-0FBF6CEAB38E}"/>
              </a:ext>
            </a:extLst>
          </p:cNvPr>
          <p:cNvSpPr txBox="1"/>
          <p:nvPr/>
        </p:nvSpPr>
        <p:spPr>
          <a:xfrm>
            <a:off x="855724" y="1305217"/>
            <a:ext cx="1021595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콘텐츠의 호환성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HTML5</a:t>
            </a:r>
            <a:r>
              <a:rPr lang="en-US" altLang="ko-KR" sz="1400" dirty="0"/>
              <a:t> </a:t>
            </a:r>
            <a:r>
              <a:rPr lang="ko-KR" altLang="en-US" sz="1400" dirty="0"/>
              <a:t>이전 버전으로 제작한 콘텐츠도 문제없이 이용 가능해야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이전 브라우저와의 호환성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HTML5</a:t>
            </a:r>
            <a:r>
              <a:rPr lang="en-US" altLang="ko-KR" sz="1400" dirty="0"/>
              <a:t> </a:t>
            </a:r>
            <a:r>
              <a:rPr lang="ko-KR" altLang="en-US" sz="1400" dirty="0"/>
              <a:t>가 지원되지 않는 이전 버전의 브라우저에서도 이용 가능해야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이용 방법의 호환성 </a:t>
            </a:r>
            <a:r>
              <a:rPr lang="en-US" altLang="ko-KR" sz="1400" dirty="0"/>
              <a:t>: </a:t>
            </a:r>
            <a:r>
              <a:rPr lang="ko-KR" altLang="en-US" sz="1400" dirty="0"/>
              <a:t>기존에 </a:t>
            </a:r>
            <a:r>
              <a:rPr lang="en-US" altLang="ko-KR" sz="1400" dirty="0"/>
              <a:t>HTML </a:t>
            </a:r>
            <a:r>
              <a:rPr lang="ko-KR" altLang="en-US" sz="1400" dirty="0"/>
              <a:t>태그 사용법을 최대한 사용 가능하도록 해야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기능의 재사용 </a:t>
            </a:r>
            <a:r>
              <a:rPr lang="en-US" altLang="ko-KR" sz="1400" dirty="0"/>
              <a:t>: </a:t>
            </a:r>
            <a:r>
              <a:rPr lang="ko-KR" altLang="en-US" sz="1400" dirty="0"/>
              <a:t>각각의 브라우저에서만 사용 가능한 기능들을 통합하여 공통적으로 사용할 수 있어야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혁신보다는 발전을 우선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HTML5</a:t>
            </a:r>
            <a:r>
              <a:rPr lang="ko-KR" altLang="en-US" sz="1400" dirty="0"/>
              <a:t>는 새로운 언어를 구현하는 것이 아니므로 이미 사용 중인 </a:t>
            </a:r>
            <a:r>
              <a:rPr lang="en-US" altLang="ko-KR" sz="1400" dirty="0"/>
              <a:t>HTML</a:t>
            </a:r>
            <a:r>
              <a:rPr lang="ko-KR" altLang="en-US" sz="1400" dirty="0"/>
              <a:t>을 보다 사용하기 쉽도록 </a:t>
            </a:r>
            <a:endParaRPr lang="en-US" altLang="ko-KR" sz="1400" dirty="0"/>
          </a:p>
          <a:p>
            <a:r>
              <a:rPr lang="ko-KR" altLang="en-US" sz="1400" dirty="0"/>
              <a:t>재구성하도록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1095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C20331-0D9D-63D6-A0BA-85CC306687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59DFD-477C-9B90-A555-2CF9AF83741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sz="1400" b="1" dirty="0"/>
              <a:t>하위 브라우저에서 </a:t>
            </a:r>
            <a:r>
              <a:rPr lang="en-US" altLang="ko-KR" sz="1400" b="1" dirty="0" err="1"/>
              <a:t>HTML5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표현하기</a:t>
            </a:r>
            <a:endParaRPr lang="en-US" altLang="ko-KR" sz="1400" b="1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7B1EC-68BA-9A21-9399-A17066E7D510}"/>
              </a:ext>
            </a:extLst>
          </p:cNvPr>
          <p:cNvSpPr txBox="1"/>
          <p:nvPr/>
        </p:nvSpPr>
        <p:spPr>
          <a:xfrm>
            <a:off x="730776" y="1403384"/>
            <a:ext cx="93814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>
                <a:ea typeface="Cambria" panose="02040503050406030204" pitchFamily="18" charset="0"/>
              </a:rPr>
              <a:t>&lt;!DOCTYPE html&gt;</a:t>
            </a:r>
          </a:p>
          <a:p>
            <a:r>
              <a:rPr lang="en-US" altLang="ko-KR" sz="1400" dirty="0">
                <a:ea typeface="Cambria" panose="02040503050406030204" pitchFamily="18" charset="0"/>
              </a:rPr>
              <a:t>&lt;html lang="ko"&gt;</a:t>
            </a:r>
          </a:p>
          <a:p>
            <a:r>
              <a:rPr lang="en-US" altLang="ko-KR" sz="1400" dirty="0">
                <a:ea typeface="Cambria" panose="02040503050406030204" pitchFamily="18" charset="0"/>
              </a:rPr>
              <a:t>&lt;head&gt;</a:t>
            </a:r>
          </a:p>
          <a:p>
            <a:r>
              <a:rPr lang="en-US" altLang="ko-KR" sz="1400" dirty="0">
                <a:ea typeface="Cambria" panose="02040503050406030204" pitchFamily="18" charset="0"/>
              </a:rPr>
              <a:t>    &lt;meta charset="UTF-8"&gt;</a:t>
            </a:r>
          </a:p>
          <a:p>
            <a:r>
              <a:rPr lang="en-US" altLang="ko-KR" sz="1400" dirty="0">
                <a:ea typeface="Cambria" panose="02040503050406030204" pitchFamily="18" charset="0"/>
              </a:rPr>
              <a:t>    &lt;title&gt;</a:t>
            </a:r>
            <a:r>
              <a:rPr lang="en-US" altLang="ko-KR" sz="1400" dirty="0" err="1">
                <a:ea typeface="Cambria" panose="02040503050406030204" pitchFamily="18" charset="0"/>
              </a:rPr>
              <a:t>HTML5</a:t>
            </a:r>
            <a:r>
              <a:rPr lang="en-US" altLang="ko-KR" sz="1400" dirty="0">
                <a:ea typeface="Cambria" panose="02040503050406030204" pitchFamily="18" charset="0"/>
              </a:rPr>
              <a:t>&lt;/title&gt;</a:t>
            </a:r>
          </a:p>
          <a:p>
            <a:r>
              <a:rPr lang="en-US" altLang="ko-KR" sz="1400" dirty="0">
                <a:ea typeface="Cambria" panose="02040503050406030204" pitchFamily="18" charset="0"/>
              </a:rPr>
              <a:t>    &lt;link </a:t>
            </a:r>
            <a:r>
              <a:rPr lang="en-US" altLang="ko-KR" sz="1400" dirty="0" err="1">
                <a:ea typeface="Cambria" panose="02040503050406030204" pitchFamily="18" charset="0"/>
              </a:rPr>
              <a:t>rel</a:t>
            </a:r>
            <a:r>
              <a:rPr lang="en-US" altLang="ko-KR" sz="1400" dirty="0">
                <a:ea typeface="Cambria" panose="02040503050406030204" pitchFamily="18" charset="0"/>
              </a:rPr>
              <a:t>="stylesheet" </a:t>
            </a:r>
            <a:r>
              <a:rPr lang="en-US" altLang="ko-KR" sz="1400" dirty="0" err="1">
                <a:ea typeface="Cambria" panose="02040503050406030204" pitchFamily="18" charset="0"/>
              </a:rPr>
              <a:t>href</a:t>
            </a:r>
            <a:r>
              <a:rPr lang="en-US" altLang="ko-KR" sz="1400" dirty="0">
                <a:ea typeface="Cambria" panose="02040503050406030204" pitchFamily="18" charset="0"/>
              </a:rPr>
              <a:t>="./</a:t>
            </a:r>
            <a:r>
              <a:rPr lang="en-US" altLang="ko-KR" sz="1400" dirty="0" err="1">
                <a:ea typeface="Cambria" panose="02040503050406030204" pitchFamily="18" charset="0"/>
              </a:rPr>
              <a:t>css</a:t>
            </a:r>
            <a:r>
              <a:rPr lang="en-US" altLang="ko-KR" sz="1400" dirty="0">
                <a:ea typeface="Cambria" panose="02040503050406030204" pitchFamily="18" charset="0"/>
              </a:rPr>
              <a:t>/</a:t>
            </a:r>
            <a:r>
              <a:rPr lang="en-US" altLang="ko-KR" sz="1400" dirty="0" err="1">
                <a:ea typeface="Cambria" panose="02040503050406030204" pitchFamily="18" charset="0"/>
              </a:rPr>
              <a:t>style.css</a:t>
            </a:r>
            <a:r>
              <a:rPr lang="en-US" altLang="ko-KR" sz="1400" dirty="0">
                <a:ea typeface="Cambria" panose="02040503050406030204" pitchFamily="18" charset="0"/>
              </a:rPr>
              <a:t>"&gt;</a:t>
            </a:r>
          </a:p>
          <a:p>
            <a:endParaRPr lang="en-US" altLang="ko-KR" sz="1400" dirty="0">
              <a:ea typeface="Cambria" panose="02040503050406030204" pitchFamily="18" charset="0"/>
            </a:endParaRPr>
          </a:p>
          <a:p>
            <a:r>
              <a:rPr lang="en-US" altLang="ko-KR" sz="1400" dirty="0">
                <a:ea typeface="Cambria" panose="02040503050406030204" pitchFamily="18" charset="0"/>
              </a:rPr>
              <a:t>    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// </a:t>
            </a:r>
            <a:r>
              <a:rPr lang="ko-KR" altLang="en-US" sz="1400" dirty="0">
                <a:solidFill>
                  <a:srgbClr val="009591"/>
                </a:solidFill>
              </a:rPr>
              <a:t>웹에서 사용하는 경우</a:t>
            </a:r>
          </a:p>
          <a:p>
            <a:r>
              <a:rPr lang="ko-KR" altLang="en-US" sz="1400" dirty="0">
                <a:solidFill>
                  <a:srgbClr val="009591"/>
                </a:solidFill>
              </a:rPr>
              <a:t>    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&lt;!--[if IE]&gt;</a:t>
            </a:r>
          </a:p>
          <a:p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        &lt;script 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src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="http://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html5shim.googlecode.com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/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svn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/trunk/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html5.js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"&gt;&lt;/script&gt;</a:t>
            </a:r>
          </a:p>
          <a:p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    &lt;![endif]--&gt;</a:t>
            </a:r>
          </a:p>
          <a:p>
            <a:endParaRPr lang="en-US" altLang="ko-KR" sz="1400" dirty="0">
              <a:solidFill>
                <a:srgbClr val="009591"/>
              </a:solidFill>
              <a:ea typeface="Cambria" panose="02040503050406030204" pitchFamily="18" charset="0"/>
            </a:endParaRPr>
          </a:p>
          <a:p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    // </a:t>
            </a:r>
            <a:r>
              <a:rPr lang="ko-KR" altLang="en-US" sz="1400" dirty="0">
                <a:solidFill>
                  <a:srgbClr val="009591"/>
                </a:solidFill>
              </a:rPr>
              <a:t>관련 자바스크립트 파일을 다운로드하여 사용하는 경우</a:t>
            </a:r>
          </a:p>
          <a:p>
            <a:r>
              <a:rPr lang="ko-KR" altLang="en-US" sz="1400" dirty="0">
                <a:solidFill>
                  <a:srgbClr val="009591"/>
                </a:solidFill>
              </a:rPr>
              <a:t>    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&lt;!--[if IE]&gt;&lt;script 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src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="../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js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/</a:t>
            </a:r>
            <a:r>
              <a:rPr lang="en-US" altLang="ko-KR" sz="1400" dirty="0" err="1">
                <a:solidFill>
                  <a:srgbClr val="009591"/>
                </a:solidFill>
                <a:ea typeface="Cambria" panose="02040503050406030204" pitchFamily="18" charset="0"/>
              </a:rPr>
              <a:t>html5.js</a:t>
            </a:r>
            <a:r>
              <a:rPr lang="en-US" altLang="ko-KR" sz="1400" dirty="0">
                <a:solidFill>
                  <a:srgbClr val="009591"/>
                </a:solidFill>
                <a:ea typeface="Cambria" panose="02040503050406030204" pitchFamily="18" charset="0"/>
              </a:rPr>
              <a:t>"&gt;&lt;/script&gt;&lt;![endif]--&gt;</a:t>
            </a:r>
          </a:p>
          <a:p>
            <a:endParaRPr lang="en-US" altLang="ko-KR" sz="1400" dirty="0">
              <a:ea typeface="Cambria" panose="02040503050406030204" pitchFamily="18" charset="0"/>
            </a:endParaRPr>
          </a:p>
          <a:p>
            <a:r>
              <a:rPr lang="en-US" altLang="ko-KR" sz="1400" dirty="0">
                <a:ea typeface="Cambria" panose="02040503050406030204" pitchFamily="18" charset="0"/>
              </a:rPr>
              <a:t>&lt;/head&gt;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16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4DD175-315A-7259-5344-4FB685B4437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F9F5D-019E-0515-1B06-86ED6A4B3E8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웹접근성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4D275-3110-56F0-73FF-A325B9F27657}"/>
              </a:ext>
            </a:extLst>
          </p:cNvPr>
          <p:cNvSpPr txBox="1"/>
          <p:nvPr/>
        </p:nvSpPr>
        <p:spPr>
          <a:xfrm>
            <a:off x="777484" y="1185917"/>
            <a:ext cx="10899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ko-KR" altLang="en-US" sz="1400" b="1" i="0" dirty="0">
                <a:solidFill>
                  <a:srgbClr val="334456"/>
                </a:solidFill>
                <a:effectLst/>
                <a:latin typeface="+mn-ea"/>
              </a:rPr>
              <a:t>웹 접근성</a:t>
            </a:r>
            <a:r>
              <a:rPr lang="en-US" altLang="ko-KR" sz="1400" b="1" i="0" dirty="0">
                <a:solidFill>
                  <a:srgbClr val="334456"/>
                </a:solidFill>
                <a:effectLst/>
                <a:latin typeface="+mn-ea"/>
              </a:rPr>
              <a:t>(Web Accessibility) </a:t>
            </a:r>
            <a:r>
              <a:rPr lang="ko-KR" altLang="en-US" sz="1400" dirty="0">
                <a:solidFill>
                  <a:srgbClr val="334456"/>
                </a:solidFill>
                <a:latin typeface="+mn-ea"/>
              </a:rPr>
              <a:t>이란 장애인</a:t>
            </a:r>
            <a:r>
              <a:rPr lang="en-US" altLang="ko-KR" sz="1400" dirty="0">
                <a:solidFill>
                  <a:srgbClr val="334456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334456"/>
                </a:solidFill>
                <a:latin typeface="+mn-ea"/>
              </a:rPr>
              <a:t>고령자 등이 웹 사이트에서 제공하는 정보에 비장애인과 동등하게 접근하고 이해할 수 있도록 보장하는 것입니다</a:t>
            </a:r>
            <a:r>
              <a:rPr lang="en-US" altLang="ko-KR" sz="1400" dirty="0">
                <a:solidFill>
                  <a:srgbClr val="334456"/>
                </a:solidFill>
                <a:latin typeface="+mn-ea"/>
              </a:rPr>
              <a:t>.</a:t>
            </a:r>
          </a:p>
          <a:p>
            <a:pPr fontAlgn="ctr"/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비장애인이 웹상에서 제공되는 텍스트와 이미지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영상 등을 접했을 경우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한눈에 재빨리 내용 파악이 가능하지만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장애인은 그렇지 않습니다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그림이나 사진들을 제공할 때 눈으로 볼 수 없는 경우를 대비하여 그림이나 사진을 대신 할 수 있는 설명을 텍스트로 제공해야 하며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동영상</a:t>
            </a:r>
            <a:endParaRPr lang="en-US" altLang="ko-KR" sz="1400" b="0" i="0" dirty="0">
              <a:solidFill>
                <a:srgbClr val="334456"/>
              </a:solidFill>
              <a:effectLst/>
              <a:latin typeface="+mn-ea"/>
            </a:endParaRPr>
          </a:p>
          <a:p>
            <a:pPr fontAlgn="ctr"/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이나 오디오의 경우 청각장애인을 위한 음성정보를 문자로 제공해야 합니다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.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또한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마우스를 사용할 수 없는 사용자를 위하여 키보드만으로도 모든 콘텐츠에 접근하여 이용할 수 있도록 해야 하며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, </a:t>
            </a:r>
            <a:r>
              <a:rPr lang="ko-KR" altLang="en-US" sz="1400" b="0" i="0" dirty="0">
                <a:solidFill>
                  <a:srgbClr val="334456"/>
                </a:solidFill>
                <a:effectLst/>
                <a:latin typeface="+mn-ea"/>
              </a:rPr>
              <a:t>움직임이 느린 사용자를 위해 시간조절기능을 제공해야 합니다</a:t>
            </a:r>
            <a:r>
              <a:rPr lang="en-US" altLang="ko-KR" sz="1400" b="0" i="0" dirty="0">
                <a:solidFill>
                  <a:srgbClr val="334456"/>
                </a:solidFill>
                <a:effectLst/>
                <a:latin typeface="+mn-ea"/>
              </a:rPr>
              <a:t>.”</a:t>
            </a:r>
          </a:p>
          <a:p>
            <a:pPr fontAlgn="ctr"/>
            <a:endParaRPr lang="en-US" altLang="ko-KR" sz="1400" dirty="0">
              <a:solidFill>
                <a:srgbClr val="334456"/>
              </a:solidFill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pPr fontAlgn="ctr"/>
            <a:endParaRPr lang="en-US" altLang="ko-KR" sz="1400" b="0" i="0" dirty="0">
              <a:solidFill>
                <a:srgbClr val="334456"/>
              </a:solidFill>
              <a:effectLst/>
              <a:latin typeface="NanumGothic" panose="020D0604000000000000" pitchFamily="50" charset="-127"/>
              <a:ea typeface="NanumGothic" panose="020D0604000000000000" pitchFamily="50" charset="-127"/>
            </a:endParaRPr>
          </a:p>
          <a:p>
            <a:endParaRPr lang="ko-KR" altLang="en-US" sz="1400" b="1" i="0" dirty="0">
              <a:solidFill>
                <a:srgbClr val="334456"/>
              </a:solidFill>
              <a:effectLst/>
              <a:latin typeface="NanumBarunGothic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BF15B8-DEDF-05DF-D3FB-7E1140AD9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75" y="2724000"/>
            <a:ext cx="8025857" cy="35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946A683-13E3-C2A4-50C6-9DD49019A5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AFE49-BED6-3B5C-6B9D-FB7932CD00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en-US" altLang="ko-KR" dirty="0"/>
              <a:t> </a:t>
            </a:r>
            <a:r>
              <a:rPr lang="ko-KR" altLang="en-US" dirty="0"/>
              <a:t>문서의 기본 형식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1D32D-F3E1-58F0-DF7E-A067B0801182}"/>
              </a:ext>
            </a:extLst>
          </p:cNvPr>
          <p:cNvSpPr txBox="1"/>
          <p:nvPr/>
        </p:nvSpPr>
        <p:spPr>
          <a:xfrm>
            <a:off x="730776" y="1514689"/>
            <a:ext cx="5508659" cy="4334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&lt;!</a:t>
            </a:r>
            <a:r>
              <a:rPr lang="ko-KR" altLang="en-US" sz="1400" dirty="0" err="1"/>
              <a:t>doctype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&gt;  </a:t>
            </a:r>
            <a:r>
              <a:rPr lang="en-US" altLang="ko-KR" sz="1400" dirty="0"/>
              <a:t>&lt;!--  </a:t>
            </a:r>
            <a:r>
              <a:rPr lang="en-US" altLang="ko-KR" sz="1400" dirty="0" err="1"/>
              <a:t>html5</a:t>
            </a:r>
            <a:r>
              <a:rPr lang="ko-KR" altLang="en-US" sz="1400" dirty="0"/>
              <a:t> 문서임을 </a:t>
            </a:r>
            <a:r>
              <a:rPr lang="ko-KR" altLang="en-US" sz="1400" dirty="0" err="1"/>
              <a:t>나태낸다</a:t>
            </a:r>
            <a:r>
              <a:rPr lang="ko-KR" altLang="en-US" sz="1400" dirty="0"/>
              <a:t> </a:t>
            </a:r>
            <a:r>
              <a:rPr lang="en-US" altLang="ko-KR" sz="1400" dirty="0"/>
              <a:t>--&gt;  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lang</a:t>
            </a:r>
            <a:r>
              <a:rPr lang="ko-KR" altLang="en-US" sz="1400" dirty="0"/>
              <a:t>="</a:t>
            </a:r>
            <a:r>
              <a:rPr lang="ko-KR" altLang="en-US" sz="1400" dirty="0" err="1"/>
              <a:t>ko</a:t>
            </a:r>
            <a:r>
              <a:rPr lang="ko-KR" altLang="en-US" sz="1400" dirty="0"/>
              <a:t>"&gt;    </a:t>
            </a:r>
            <a:r>
              <a:rPr lang="en-US" altLang="ko-KR" sz="1400" dirty="0"/>
              <a:t>&lt;!--</a:t>
            </a:r>
            <a:r>
              <a:rPr lang="ko-KR" altLang="en-US" sz="1400" dirty="0"/>
              <a:t>컨텐츠가 한글로 작성되었음을 의미한다 </a:t>
            </a:r>
            <a:r>
              <a:rPr lang="en-US" altLang="ko-KR" sz="1400" dirty="0"/>
              <a:t>--&gt;</a:t>
            </a:r>
            <a:r>
              <a:rPr lang="ko-KR" altLang="en-US" sz="1400" dirty="0"/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</a:t>
            </a:r>
            <a:r>
              <a:rPr lang="ko-KR" altLang="en-US" sz="1400" dirty="0" err="1"/>
              <a:t>head</a:t>
            </a:r>
            <a:r>
              <a:rPr lang="ko-KR" altLang="en-US" sz="1400" dirty="0"/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    &lt;</a:t>
            </a:r>
            <a:r>
              <a:rPr lang="ko-KR" altLang="en-US" sz="1400" dirty="0" err="1"/>
              <a:t>meta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charset</a:t>
            </a:r>
            <a:r>
              <a:rPr lang="ko-KR" altLang="en-US" sz="1400" dirty="0"/>
              <a:t>="</a:t>
            </a:r>
            <a:r>
              <a:rPr lang="ko-KR" altLang="en-US" sz="1400" dirty="0" err="1"/>
              <a:t>UTF</a:t>
            </a:r>
            <a:r>
              <a:rPr lang="ko-KR" altLang="en-US" sz="1400" dirty="0"/>
              <a:t>-8"&gt; </a:t>
            </a:r>
            <a:r>
              <a:rPr lang="en-US" altLang="ko-KR" sz="1400" dirty="0"/>
              <a:t>&lt;!– </a:t>
            </a:r>
            <a:r>
              <a:rPr lang="ko-KR" altLang="en-US" sz="1400" dirty="0"/>
              <a:t>문자셋이 </a:t>
            </a:r>
            <a:r>
              <a:rPr lang="en-US" altLang="ko-KR" sz="1400" dirty="0" err="1"/>
              <a:t>utf</a:t>
            </a:r>
            <a:r>
              <a:rPr lang="en-US" altLang="ko-KR" sz="1400" dirty="0"/>
              <a:t>-8</a:t>
            </a:r>
            <a:r>
              <a:rPr lang="ko-KR" altLang="en-US" sz="1400" dirty="0"/>
              <a:t>임을 의미한다 </a:t>
            </a:r>
            <a:r>
              <a:rPr lang="en-US" altLang="ko-KR" sz="1400" dirty="0"/>
              <a:t>--&gt;</a:t>
            </a:r>
            <a:r>
              <a:rPr lang="ko-KR" altLang="en-US" sz="1400" dirty="0"/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    &lt;</a:t>
            </a:r>
            <a:r>
              <a:rPr lang="ko-KR" altLang="en-US" sz="1400" dirty="0" err="1"/>
              <a:t>title</a:t>
            </a:r>
            <a:r>
              <a:rPr lang="ko-KR" altLang="en-US" sz="1400" dirty="0"/>
              <a:t>&gt;</a:t>
            </a:r>
            <a:r>
              <a:rPr lang="ko-KR" altLang="en-US" sz="1400" dirty="0" err="1"/>
              <a:t>HTML5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Document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&lt;/</a:t>
            </a:r>
            <a:r>
              <a:rPr lang="ko-KR" altLang="en-US" sz="1400" dirty="0" err="1"/>
              <a:t>title</a:t>
            </a:r>
            <a:r>
              <a:rPr lang="ko-KR" altLang="en-US" sz="1400" dirty="0"/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&lt;/</a:t>
            </a:r>
            <a:r>
              <a:rPr lang="ko-KR" altLang="en-US" sz="1400" dirty="0" err="1"/>
              <a:t>head</a:t>
            </a:r>
            <a:r>
              <a:rPr lang="ko-KR" altLang="en-US" sz="1400" dirty="0"/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</a:t>
            </a:r>
            <a:r>
              <a:rPr lang="ko-KR" altLang="en-US" sz="1400" dirty="0" err="1"/>
              <a:t>body</a:t>
            </a:r>
            <a:r>
              <a:rPr lang="ko-KR" altLang="en-US" sz="1400" dirty="0"/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    &lt;!-- 콘텐츠 영역 --&gt;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&lt;/</a:t>
            </a:r>
            <a:r>
              <a:rPr lang="ko-KR" altLang="en-US" sz="1400" dirty="0" err="1"/>
              <a:t>body</a:t>
            </a:r>
            <a:r>
              <a:rPr lang="ko-KR" altLang="en-US" sz="1400" dirty="0"/>
              <a:t>&gt;</a:t>
            </a:r>
          </a:p>
          <a:p>
            <a:pPr>
              <a:lnSpc>
                <a:spcPct val="200000"/>
              </a:lnSpc>
            </a:pPr>
            <a:r>
              <a:rPr lang="ko-KR" altLang="en-US" sz="1400" dirty="0"/>
              <a:t>&lt;/</a:t>
            </a:r>
            <a:r>
              <a:rPr lang="ko-KR" altLang="en-US" sz="1400" dirty="0" err="1"/>
              <a:t>html</a:t>
            </a:r>
            <a:r>
              <a:rPr lang="ko-KR" alt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701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F97EB7-7086-E481-377F-697A997A92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C3113-823F-93D2-C091-18DF372635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DF979-AC93-480D-B37F-8C1E5F7C3F3C}"/>
              </a:ext>
            </a:extLst>
          </p:cNvPr>
          <p:cNvSpPr txBox="1"/>
          <p:nvPr/>
        </p:nvSpPr>
        <p:spPr>
          <a:xfrm>
            <a:off x="826383" y="1310477"/>
            <a:ext cx="10610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편집기 </a:t>
            </a:r>
            <a:r>
              <a:rPr lang="en-US" altLang="ko-KR" dirty="0"/>
              <a:t>– edit plus , atom , </a:t>
            </a:r>
            <a:r>
              <a:rPr lang="en-US" altLang="ko-KR" dirty="0" err="1"/>
              <a:t>intellij</a:t>
            </a:r>
            <a:r>
              <a:rPr lang="en-US" altLang="ko-KR" dirty="0"/>
              <a:t>, eclipse, visual studio </a:t>
            </a:r>
            <a:r>
              <a:rPr lang="ko-KR" altLang="en-US" dirty="0"/>
              <a:t>등 편한 프로그램을 사용하면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visual studio code 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code.visualstudio.com</a:t>
            </a:r>
            <a:r>
              <a:rPr lang="en-US" altLang="ko-KR" dirty="0">
                <a:hlinkClick r:id="rId2"/>
              </a:rPr>
              <a:t>/download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42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22C366-6234-0929-E8BF-D036302526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웹</a:t>
            </a:r>
            <a:r>
              <a:rPr lang="en-US" altLang="ko-KR" dirty="0"/>
              <a:t>(WWW)</a:t>
            </a:r>
            <a:r>
              <a:rPr lang="ko-KR" altLang="en-US" dirty="0"/>
              <a:t>의 동작원리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0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3A9078-81B0-6B58-1FE8-AE046E42DB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33BEC8-7B47-081D-1C3B-46EBBD656FF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46329-4B8D-95B7-5F24-4C83251B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70" y="1401289"/>
            <a:ext cx="9060943" cy="47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1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921BE7-2C05-FDE3-1AAA-DAC7E54619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AAED1-7DF3-7B87-BCFC-53982E5C62C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4C6EC-E5C7-C6AA-4953-976D44F552F0}"/>
              </a:ext>
            </a:extLst>
          </p:cNvPr>
          <p:cNvSpPr txBox="1"/>
          <p:nvPr/>
        </p:nvSpPr>
        <p:spPr>
          <a:xfrm>
            <a:off x="730776" y="1418053"/>
            <a:ext cx="1069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확장팩</a:t>
            </a:r>
            <a:r>
              <a:rPr lang="ko-KR" altLang="en-US" dirty="0"/>
              <a:t> 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B02480-346B-7E09-F63A-10B622A5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5" y="2152701"/>
            <a:ext cx="6001058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59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C3BA8A-FB36-86C0-4E86-9403693DB4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AD4D9-AC67-7F34-84BB-E2284590CC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Semantic </a:t>
            </a:r>
            <a:r>
              <a:rPr lang="ko-KR" altLang="en-US" dirty="0" err="1"/>
              <a:t>태그란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9B6F9-5E3D-49EA-65F5-28373D27B05F}"/>
              </a:ext>
            </a:extLst>
          </p:cNvPr>
          <p:cNvSpPr txBox="1"/>
          <p:nvPr/>
        </p:nvSpPr>
        <p:spPr>
          <a:xfrm>
            <a:off x="635679" y="1445063"/>
            <a:ext cx="107963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시맨틱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태그 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(Semantic Tag)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는 </a:t>
            </a:r>
            <a:r>
              <a:rPr lang="ko-KR" altLang="en-US" sz="1400" b="1" i="0" dirty="0">
                <a:solidFill>
                  <a:srgbClr val="272626"/>
                </a:solidFill>
                <a:effectLst/>
              </a:rPr>
              <a:t>포함된 콘텐츠의 특정 의미를 정의하고 목적을 갖는 태그입니다</a:t>
            </a:r>
            <a:r>
              <a:rPr lang="en-US" altLang="ko-KR" sz="1400" b="1" i="0" dirty="0">
                <a:solidFill>
                  <a:srgbClr val="272626"/>
                </a:solidFill>
                <a:effectLst/>
              </a:rPr>
              <a:t>.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 </a:t>
            </a:r>
            <a:endParaRPr lang="en-US" altLang="ko-KR" sz="1400" b="0" i="0" dirty="0">
              <a:solidFill>
                <a:srgbClr val="272626"/>
              </a:solidFill>
              <a:effectLst/>
            </a:endParaRPr>
          </a:p>
          <a:p>
            <a:pPr algn="l"/>
            <a:endParaRPr lang="en-US" altLang="ko-KR" sz="1400" dirty="0">
              <a:solidFill>
                <a:srgbClr val="272626"/>
              </a:solidFill>
            </a:endParaRPr>
          </a:p>
          <a:p>
            <a:pPr algn="l"/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기존 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HTML &lt;div&gt; 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태그의 기능과 마찬가지로 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block element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이면서 사이트의 구조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(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레이아웃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)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을 설계하기 위해 존재합니다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. </a:t>
            </a:r>
          </a:p>
          <a:p>
            <a:pPr algn="l"/>
            <a:endParaRPr lang="en-US" altLang="ko-KR" sz="1400" b="0" i="0" dirty="0">
              <a:solidFill>
                <a:srgbClr val="272626"/>
              </a:solidFill>
              <a:effectLst/>
            </a:endParaRPr>
          </a:p>
          <a:p>
            <a:pPr algn="l"/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시맨틱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태그의 요소로는 </a:t>
            </a:r>
            <a:r>
              <a:rPr lang="en-US" altLang="ko-KR" sz="1400" b="1" i="0" dirty="0">
                <a:solidFill>
                  <a:srgbClr val="272626"/>
                </a:solidFill>
                <a:effectLst/>
              </a:rPr>
              <a:t>&lt;header&gt;, &lt;nav&gt;, &lt;article&gt;, &lt;section&gt;, &lt;footer&gt;, &lt;main&gt; 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등이 존재합니다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. </a:t>
            </a:r>
          </a:p>
          <a:p>
            <a:pPr algn="l"/>
            <a:endParaRPr lang="en-US" altLang="ko-KR" sz="1400" dirty="0">
              <a:solidFill>
                <a:srgbClr val="272626"/>
              </a:solidFill>
            </a:endParaRPr>
          </a:p>
          <a:p>
            <a:pPr algn="l"/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이러한 </a:t>
            </a:r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시맨틱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태그 요소는 콘텐츠를 논리적 </a:t>
            </a:r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섹션으로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구성하고 각 부분의 역할과 기능을 전달하는 데 도움이 됩니다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. </a:t>
            </a:r>
          </a:p>
          <a:p>
            <a:pPr algn="l"/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이전에는 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div 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태그를 이용해 </a:t>
            </a:r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퍼블리서의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능력에 따라 페이지 구성이 각자 자유롭게 이루어졌는데 이 부분을 구조화  시킨 걸로 보면 됩니다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.</a:t>
            </a:r>
          </a:p>
          <a:p>
            <a:pPr algn="l"/>
            <a:endParaRPr lang="en-US" altLang="ko-KR" sz="1400" dirty="0">
              <a:solidFill>
                <a:srgbClr val="272626"/>
              </a:solidFill>
            </a:endParaRPr>
          </a:p>
          <a:p>
            <a:pPr algn="l"/>
            <a:r>
              <a:rPr lang="ko-KR" altLang="en-US" sz="1400" b="0" i="0" dirty="0" err="1">
                <a:solidFill>
                  <a:srgbClr val="272626"/>
                </a:solidFill>
                <a:effectLst/>
              </a:rPr>
              <a:t>시맨틱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 태그는 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HTML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의 구조를 설계하는데 있어 </a:t>
            </a:r>
            <a:endParaRPr lang="en-US" altLang="ko-KR" sz="1400" b="0" i="0" dirty="0">
              <a:solidFill>
                <a:srgbClr val="272626"/>
              </a:solidFill>
              <a:effectLst/>
            </a:endParaRPr>
          </a:p>
          <a:p>
            <a:pPr algn="l"/>
            <a:r>
              <a:rPr lang="ko-KR" altLang="en-US" sz="1400" b="1" i="0" dirty="0">
                <a:solidFill>
                  <a:srgbClr val="272626"/>
                </a:solidFill>
                <a:effectLst/>
              </a:rPr>
              <a:t>태그에 의미를 부여함으로써 웹사이트의 구조를 파악하기 쉽도록 도와주기 위해</a:t>
            </a:r>
            <a:r>
              <a:rPr lang="ko-KR" altLang="en-US" sz="1400" b="0" i="0" dirty="0">
                <a:solidFill>
                  <a:srgbClr val="272626"/>
                </a:solidFill>
                <a:effectLst/>
              </a:rPr>
              <a:t> 만들어진 것입니다</a:t>
            </a:r>
            <a:r>
              <a:rPr lang="en-US" altLang="ko-KR" sz="1400" b="0" i="0" dirty="0">
                <a:solidFill>
                  <a:srgbClr val="272626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9582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BA516C-08A2-DB89-6BD7-60C33E01FE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AC0E8-2634-593E-0029-E7A0FC4EFCF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Semantic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C588EB-1CF5-2319-1D9B-F1C63E06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05" y="1185918"/>
            <a:ext cx="8254049" cy="49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449B07-FEA8-53C0-08E4-2507C8D71E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EBD82-46AF-1D84-7C0E-292C43B232D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Semantic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D60FF-A974-EEA1-5192-20DF5301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58" y="1817926"/>
            <a:ext cx="7067913" cy="36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95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9FF2E5-FD26-2C29-09C6-17D6DDB08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868E2-6AC9-F48F-A846-80130FB5800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ko-KR" altLang="en-US" dirty="0"/>
              <a:t>에 추가된 태그들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0B0240-3846-6F32-3F64-BC48509E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96" y="1224181"/>
            <a:ext cx="5711333" cy="50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7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31D6FA-B0AC-D2E5-C004-5FC3D6A6C7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94DAB-BE3E-ABD2-04E5-71D70170DBD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ko-KR" altLang="en-US" dirty="0"/>
              <a:t>에 추가된 속성들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412229-3AB2-B599-B22A-ABA082A3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3" y="1224166"/>
            <a:ext cx="7588640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9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58442E-6F6C-149E-AC6E-C6A591B5D5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ECC5C-825B-05A4-3635-B2F96C5E558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en-US" altLang="ko-KR" dirty="0"/>
              <a:t> Layout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4E7751-A5E1-44D2-8E2A-FEFC45A3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69" y="1433757"/>
            <a:ext cx="5970028" cy="460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0BC33B5-5B31-50FC-5F3C-C3CD03C46D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F04883-8C33-532A-A484-5C3C87B2C5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html5</a:t>
            </a:r>
            <a:r>
              <a:rPr lang="en-US" altLang="ko-KR" dirty="0"/>
              <a:t> layout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067ED6-5848-BEC3-2FAC-768993E9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" y="1413165"/>
            <a:ext cx="10501185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2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2C53B2-53FC-2AE7-D327-EE38B4526F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1EA2C-3E6A-E9B3-0DC9-10C77D6273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29133-8368-FAEA-F447-B99BCA2C6DBE}"/>
              </a:ext>
            </a:extLst>
          </p:cNvPr>
          <p:cNvSpPr txBox="1"/>
          <p:nvPr/>
        </p:nvSpPr>
        <p:spPr>
          <a:xfrm>
            <a:off x="832991" y="1259972"/>
            <a:ext cx="1084394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CSS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의 정의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CSS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"Cascading Style Sheets"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의 약자로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HTML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이나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XML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로 작성된 문서의 전반적인 레이아웃과 스타일을 정의하는 스타일 시트 언어입니다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/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HTML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이 문서의 구조를 정의하는 데 사용되는 반면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CSS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는 문서의 디자인 및 스타일을 담당합니다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CSS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의 역할</a:t>
            </a:r>
            <a:endParaRPr lang="en-US" altLang="ko-KR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레이아웃 조정 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요소들의 배치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크기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간격 등을 지정하여 웹 페이지의 레이아웃을 조정합니다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텍스트 스타일링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글꼴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색상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크기 등과 같은 텍스트 스타일을 지정합니다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색상 및 배경 관리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요소의 배경색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이미지 또는 동적인 효과 등을 설정하여 디자인을 개선합니다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애니메이션 및 전이 효과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CSS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를 사용하여 요소들에 애니메이션 효과나 전이 효과를 부여하여 웹 페이지를 더 동적으로 만듭니다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lvl="1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responsiveness(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반응형 디자인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다양한 디바이스와 화면 크기에 대응하여 웹 페이지를 반응형으로 만드는 데 사용됩니다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130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D47C8E-5D37-C611-03DA-E42F7F981645}"/>
              </a:ext>
            </a:extLst>
          </p:cNvPr>
          <p:cNvSpPr txBox="1"/>
          <p:nvPr/>
        </p:nvSpPr>
        <p:spPr>
          <a:xfrm>
            <a:off x="2504450" y="2547256"/>
            <a:ext cx="8304068" cy="1849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웹의 동작 원리에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대해 이해한다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TCP/IP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프로토콜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HTTP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프로토콜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SOCKET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등의 개념에 대해 이해한다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Session, Cookie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특징을 이해한다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A2D7-E136-1FDA-A44F-61E026532DCB}"/>
              </a:ext>
            </a:extLst>
          </p:cNvPr>
          <p:cNvSpPr txBox="1"/>
          <p:nvPr/>
        </p:nvSpPr>
        <p:spPr>
          <a:xfrm rot="16200000">
            <a:off x="88232" y="1517685"/>
            <a:ext cx="1911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웹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(WWW)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의 동작원리</a:t>
            </a:r>
            <a:endParaRPr 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6820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8036DA-3014-6FD3-7A3A-44C94696BE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EE5587-4347-1388-0F49-C080D9D79E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예시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6D89E-4CA1-177B-B580-F6E615D6A282}"/>
              </a:ext>
            </a:extLst>
          </p:cNvPr>
          <p:cNvSpPr txBox="1"/>
          <p:nvPr/>
        </p:nvSpPr>
        <p:spPr>
          <a:xfrm>
            <a:off x="966158" y="1472242"/>
            <a:ext cx="42326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A52A2A"/>
                </a:solidFill>
                <a:effectLst/>
              </a:rPr>
              <a:t>body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{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FF0000"/>
                </a:solidFill>
                <a:effectLst/>
              </a:rPr>
              <a:t>  background-color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b="0" i="0" dirty="0">
                <a:solidFill>
                  <a:srgbClr val="0000CD"/>
                </a:solidFill>
                <a:effectLst/>
              </a:rPr>
              <a:t> </a:t>
            </a:r>
            <a:r>
              <a:rPr lang="en-US" altLang="ko-KR" b="0" i="0" dirty="0" err="1">
                <a:solidFill>
                  <a:srgbClr val="0000CD"/>
                </a:solidFill>
                <a:effectLst/>
              </a:rPr>
              <a:t>lightblue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;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</a:rPr>
              <a:t>}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 err="1">
                <a:solidFill>
                  <a:srgbClr val="A52A2A"/>
                </a:solidFill>
                <a:effectLst/>
              </a:rPr>
              <a:t>h1</a:t>
            </a:r>
            <a:r>
              <a:rPr lang="en-US" altLang="ko-KR" b="0" i="0" dirty="0">
                <a:solidFill>
                  <a:srgbClr val="A52A2A"/>
                </a:solidFill>
                <a:effectLst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{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FF0000"/>
                </a:solidFill>
                <a:effectLst/>
              </a:rPr>
              <a:t>  color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b="0" i="0" dirty="0">
                <a:solidFill>
                  <a:srgbClr val="0000CD"/>
                </a:solidFill>
                <a:effectLst/>
              </a:rPr>
              <a:t> white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;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FF0000"/>
                </a:solidFill>
                <a:effectLst/>
              </a:rPr>
              <a:t>  text-align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b="0" i="0" dirty="0">
                <a:solidFill>
                  <a:srgbClr val="0000CD"/>
                </a:solidFill>
                <a:effectLst/>
              </a:rPr>
              <a:t> center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;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</a:rPr>
              <a:t>}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A52A2A"/>
                </a:solidFill>
                <a:effectLst/>
              </a:rPr>
              <a:t>p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{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FF0000"/>
                </a:solidFill>
                <a:effectLst/>
              </a:rPr>
              <a:t>  font-family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b="0" i="0" dirty="0">
                <a:solidFill>
                  <a:srgbClr val="0000CD"/>
                </a:solidFill>
                <a:effectLst/>
              </a:rPr>
              <a:t> </a:t>
            </a:r>
            <a:r>
              <a:rPr lang="en-US" altLang="ko-KR" b="0" i="0" dirty="0" err="1">
                <a:solidFill>
                  <a:srgbClr val="0000CD"/>
                </a:solidFill>
                <a:effectLst/>
              </a:rPr>
              <a:t>verdana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;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FF0000"/>
                </a:solidFill>
                <a:effectLst/>
              </a:rPr>
              <a:t>  font-size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</a:t>
            </a:r>
            <a:r>
              <a:rPr lang="en-US" altLang="ko-KR" b="0" i="0" dirty="0">
                <a:solidFill>
                  <a:srgbClr val="0000CD"/>
                </a:solidFill>
                <a:effectLst/>
              </a:rPr>
              <a:t> </a:t>
            </a:r>
            <a:r>
              <a:rPr lang="en-US" altLang="ko-KR" b="0" i="0" dirty="0" err="1">
                <a:solidFill>
                  <a:srgbClr val="0000CD"/>
                </a:solidFill>
                <a:effectLst/>
              </a:rPr>
              <a:t>20px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;</a:t>
            </a:r>
            <a:br>
              <a:rPr lang="en-US" altLang="ko-KR" b="0" i="0" dirty="0">
                <a:solidFill>
                  <a:srgbClr val="FF0000"/>
                </a:solidFill>
                <a:effectLst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0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8ECF3F-BFDD-C64F-B167-B4F2E08049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9E5D85-6E4F-8B6C-6651-ABDABB7DC8E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기본문법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8D43A-4AE1-65F4-1B23-9A50FB183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35" y="1905723"/>
            <a:ext cx="8014112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6F00E4-7D20-58ED-AB14-2F31AE6A6E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B2D2D-1D4A-54EE-AC98-F319121543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753FD-1D8B-B386-7352-3E464C928441}"/>
              </a:ext>
            </a:extLst>
          </p:cNvPr>
          <p:cNvSpPr txBox="1"/>
          <p:nvPr/>
        </p:nvSpPr>
        <p:spPr>
          <a:xfrm>
            <a:off x="730775" y="1231033"/>
            <a:ext cx="10713601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CSS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선택자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(CSS Selector)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HTML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또는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XML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문서에서 스타일을 적용할 요소를 선택하는 방법을 지정하는데 사용됩니다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선택자는 스타일 규칙이나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JavaScript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로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DOM(Document Object Model)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요소를 선택하는 데에도 사용됩니다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여러 유형의 선택자가 있으며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다양한 방식으로 요소를 선택할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전체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선택자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(*):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모든 요소를 선택합니다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* {</a:t>
            </a: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    margin: 0;</a:t>
            </a: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    padding: 0;</a:t>
            </a: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}</a:t>
            </a:r>
          </a:p>
          <a:p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2.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요소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선택자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특정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HTML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요소를 선택합니다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.(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태그를 말함</a:t>
            </a:r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)</a:t>
            </a:r>
          </a:p>
          <a:p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p {</a:t>
            </a: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    color: blue;</a:t>
            </a:r>
          </a:p>
          <a:p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}</a:t>
            </a:r>
          </a:p>
          <a:p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0F595-57D9-9CB1-747A-1F0DEA6D5C48}"/>
              </a:ext>
            </a:extLst>
          </p:cNvPr>
          <p:cNvSpPr txBox="1"/>
          <p:nvPr/>
        </p:nvSpPr>
        <p:spPr>
          <a:xfrm>
            <a:off x="897148" y="2583780"/>
            <a:ext cx="7562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410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A0D694A-6F0B-DBB4-EF6E-B46C6A739D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C9983-D542-1B81-59B3-D1B15FD962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E31F0-02FA-890E-7B62-4B183EF9647E}"/>
              </a:ext>
            </a:extLst>
          </p:cNvPr>
          <p:cNvSpPr txBox="1"/>
          <p:nvPr/>
        </p:nvSpPr>
        <p:spPr>
          <a:xfrm>
            <a:off x="691658" y="1316558"/>
            <a:ext cx="1069059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3. 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클래스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(.): 특정 클래스를 가진 요소를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.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highlight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background-color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yellow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4.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ID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(#): 특정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ID를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가진 요소를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#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header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font-size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24px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5. 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자식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(&gt;): 특정 부모 요소의 직계 자식을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nav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&gt;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ul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list-style-type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none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2934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9A9E4F-02CE-9790-BE54-96587C6349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D720D3-76B5-8E8C-CC76-D818F34599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8CE55-C0E2-8CA2-256A-5753DE23D995}"/>
              </a:ext>
            </a:extLst>
          </p:cNvPr>
          <p:cNvSpPr txBox="1"/>
          <p:nvPr/>
        </p:nvSpPr>
        <p:spPr>
          <a:xfrm>
            <a:off x="782534" y="1443841"/>
            <a:ext cx="84132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6. 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하위(후손)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 ): 특정 부모 요소의 모든 하위(후손) 요소를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article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p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line-height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1.5;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7. 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인접 형제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(+): 같은 부모를 가진 특정 요소의 다음 인접 형제를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h2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+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p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font-style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italic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8. 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일반 형제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선택자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(~): 같은 부모를 가진 특정 요소의 모든 형제를 선택합니다.</a:t>
            </a:r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endParaRPr lang="ko-KR" altLang="en-US" sz="1400" dirty="0">
              <a:solidFill>
                <a:srgbClr val="374151"/>
              </a:solidFill>
              <a:latin typeface="Söhne"/>
            </a:endParaRPr>
          </a:p>
          <a:p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h2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~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p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{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   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color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: </a:t>
            </a:r>
            <a:r>
              <a:rPr lang="ko-KR" altLang="en-US" sz="1400" dirty="0" err="1">
                <a:solidFill>
                  <a:srgbClr val="374151"/>
                </a:solidFill>
                <a:latin typeface="Söhne"/>
              </a:rPr>
              <a:t>green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;</a:t>
            </a:r>
          </a:p>
          <a:p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7341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AC61F8-0F2D-455F-4A0D-90EFDD809B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D7F4-DFCA-80D6-AE1B-900347D9416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ko-KR" altLang="en-US" dirty="0"/>
              <a:t>사용방법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0C326-AE3F-2115-FA0E-CA8A315EE991}"/>
              </a:ext>
            </a:extLst>
          </p:cNvPr>
          <p:cNvSpPr txBox="1"/>
          <p:nvPr/>
        </p:nvSpPr>
        <p:spPr>
          <a:xfrm>
            <a:off x="655607" y="1525285"/>
            <a:ext cx="10033582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1. External CSS</a:t>
            </a: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외부에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파일을 만들어서 사용한다 </a:t>
            </a:r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2. Internal CSS</a:t>
            </a: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문서내에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style&gt;~&lt;/style&gt;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태그를 이용해 적용한다</a:t>
            </a: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/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/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3. Inline CSS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태그 내에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style 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속성을 이용해서 스타일을 적용한다</a:t>
            </a: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/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/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적용 우선 순위 </a:t>
            </a:r>
            <a:endParaRPr lang="en-US" altLang="ko-KR" sz="14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/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!important  &gt; inline  &gt;  id</a:t>
            </a:r>
            <a:r>
              <a:rPr lang="ko-KR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선택자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&gt; class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명  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&gt; HTML </a:t>
            </a:r>
            <a:r>
              <a:rPr lang="ko-KR" altLang="en-US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태그명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 </a:t>
            </a:r>
            <a:r>
              <a:rPr lang="en-US" altLang="ko-KR" sz="1400" dirty="0">
                <a:solidFill>
                  <a:srgbClr val="000000"/>
                </a:solidFill>
                <a:latin typeface="Verdana" panose="020B0604030504040204" pitchFamily="34" charset="0"/>
              </a:rPr>
              <a:t>&gt; DOM</a:t>
            </a:r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구조의 상위 상속</a:t>
            </a:r>
          </a:p>
          <a:p>
            <a:pPr lvl="1"/>
            <a:r>
              <a:rPr lang="ko-KR" alt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189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E3F8D5-35B3-F720-7990-5A66A4917E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3BB725-E398-3D14-795C-D5BFC1CA1D0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인라인 스타일 적용하기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104208-BB92-ABF6-98FC-3DB51265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435565"/>
            <a:ext cx="7779150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7E86E73-1ADB-E687-FA97-714229C2E1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10CD6-D0F9-0154-7D89-17D047FB325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내부 스타일 적용하기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2C4037-BCE4-D24E-6C0C-4F4ECCCA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271537"/>
            <a:ext cx="4070496" cy="45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53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C9018B-A733-21D5-D918-FF92A49B4C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HTML5/CSS3 </a:t>
            </a:r>
            <a:r>
              <a:rPr lang="ko-KR" altLang="en-US" dirty="0"/>
              <a:t>기초 및 브라우저의 동작원리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42E2E5-455D-7685-57FD-8C8593FD36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외부스타일 적용하기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7E23A0-1B98-FF2B-9AC3-C6495D249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69" y="2182666"/>
            <a:ext cx="4172164" cy="2159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873356-320C-DB0D-1EAF-7C077D8E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6" y="1530511"/>
            <a:ext cx="5410478" cy="306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0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A858-C393-B13C-29B8-3F9B36C02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CA229-9DCE-4A37-772A-D563C812DA52}"/>
              </a:ext>
            </a:extLst>
          </p:cNvPr>
          <p:cNvSpPr txBox="1"/>
          <p:nvPr/>
        </p:nvSpPr>
        <p:spPr>
          <a:xfrm>
            <a:off x="1344706" y="2043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51C95-0693-1940-9A13-DAA98E9C9634}"/>
              </a:ext>
            </a:extLst>
          </p:cNvPr>
          <p:cNvSpPr txBox="1"/>
          <p:nvPr/>
        </p:nvSpPr>
        <p:spPr>
          <a:xfrm>
            <a:off x="805543" y="1734496"/>
            <a:ext cx="105809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 err="1">
                <a:solidFill>
                  <a:srgbClr val="374151"/>
                </a:solidFill>
                <a:latin typeface="Söhne"/>
              </a:rPr>
              <a:t>HTML5</a:t>
            </a:r>
            <a:r>
              <a:rPr lang="ko-KR" altLang="en-US" sz="1400" b="1" dirty="0">
                <a:solidFill>
                  <a:srgbClr val="374151"/>
                </a:solidFill>
                <a:latin typeface="Söhne"/>
              </a:rPr>
              <a:t> 의 특징</a:t>
            </a:r>
            <a:endParaRPr lang="en-US" altLang="ko-KR" sz="1400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구조화된 문서 작성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400" b="0" i="0" dirty="0" err="1">
                <a:solidFill>
                  <a:srgbClr val="374151"/>
                </a:solidFill>
                <a:effectLst/>
                <a:latin typeface="Söhne"/>
              </a:rPr>
              <a:t>HTML5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는 웹 페이지의 구조를 정의하는 데 사용되며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헤더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본문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푸터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등의 요소를 통해 문서를 구성합니다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멀티미디어 지원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오디오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비디오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그래픽 등 다양한 멀티미디어 요소를 쉽게 삽입할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폼 개선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300" b="0" i="0" dirty="0">
                <a:solidFill>
                  <a:srgbClr val="374151"/>
                </a:solidFill>
                <a:effectLst/>
                <a:latin typeface="Söhne"/>
              </a:rPr>
              <a:t>사용자 친화적인 폼 요소와 폼 유효성을 지원하며</a:t>
            </a:r>
            <a:r>
              <a:rPr lang="en-US" altLang="ko-KR" sz="13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300" b="0" i="0" dirty="0">
                <a:solidFill>
                  <a:srgbClr val="374151"/>
                </a:solidFill>
                <a:effectLst/>
                <a:latin typeface="Söhne"/>
              </a:rPr>
              <a:t>새로운 입력 타입 및 속성을 도입하여 개발자에게 더 많은 제어를 제공합니다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로컬 저장소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클라이언트 측에서 데이터를 로컬에 저장하고 오프라인 상태에서도 작동할 수 있는 기능을 제공합니다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dirty="0" err="1">
                <a:solidFill>
                  <a:srgbClr val="374151"/>
                </a:solidFill>
                <a:latin typeface="Söhne"/>
              </a:rPr>
              <a:t>시</a:t>
            </a:r>
            <a:r>
              <a:rPr lang="ko-KR" altLang="en-US" sz="1400" b="1" i="0" dirty="0" err="1">
                <a:solidFill>
                  <a:srgbClr val="374151"/>
                </a:solidFill>
                <a:effectLst/>
                <a:latin typeface="Söhne"/>
              </a:rPr>
              <a:t>맨틱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 요소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더 명확하고 의미 있는 요소를 도입하여 검색 엔진 최적화 및 웹 접근성을 개선합니다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CSS (Cascading Style Sheets)</a:t>
            </a:r>
          </a:p>
          <a:p>
            <a:pPr algn="l"/>
            <a:endParaRPr lang="en-US" altLang="ko-KR" sz="14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스타일 지정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웹 페이지의 레이아웃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색상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글꼴 등의 스타일을 지정하여 시각적인 디자인을 구축합니다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반응형 디자인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300" b="0" i="0" dirty="0">
                <a:solidFill>
                  <a:srgbClr val="374151"/>
                </a:solidFill>
                <a:effectLst/>
                <a:latin typeface="Söhne"/>
              </a:rPr>
              <a:t>다양한 디바이스와 화면 크기에 대응하기 위한 반응형 디자인을 제공하여 모바일과 데스크톱 모두에서 일관된 경험을 제공합니다</a:t>
            </a:r>
            <a:r>
              <a:rPr lang="en-US" altLang="ko-KR" sz="13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애니메이션 및 전이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CSS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를 사용하여 웹 페이지의 요소에 애니메이션 및 전이 효과를 추가하여 사용자 경험을 향상시킵니다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페이지 레이아웃 제어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박스 모델을 사용하여 페이지의 레이아웃을 제어하고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그리드 및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플렉스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박스와 같은 레이아웃 기능을 제공합니다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테마 및 스킨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스타일 시트를 통해 쉽게 테마를 변경하거나 사용자 정의 스킨을 적용하여 웹 사이트의 외관을 조절할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254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87ED5CC7-A072-FA7A-434B-3944002CF1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  <p:sp>
        <p:nvSpPr>
          <p:cNvPr id="3" name="내용 개체 틀 13">
            <a:extLst>
              <a:ext uri="{FF2B5EF4-FFF2-40B4-BE49-F238E27FC236}">
                <a16:creationId xmlns:a16="http://schemas.microsoft.com/office/drawing/2014/main" id="{7AC8A8DD-9C71-D8C5-A8A7-9D700AE0362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9635792" cy="4084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ko-KR" altLang="en-US" dirty="0"/>
              <a:t>웹의 동작원리</a:t>
            </a:r>
            <a:endParaRPr lang="en-US" altLang="ko-KR" dirty="0"/>
          </a:p>
          <a:p>
            <a:pPr marL="342900" lvl="0" indent="-342900">
              <a:buAutoNum type="arabicPeriod"/>
            </a:pPr>
            <a:endParaRPr lang="en-US" altLang="ko-KR" dirty="0"/>
          </a:p>
          <a:p>
            <a:pPr marL="342900" lvl="0" indent="-342900">
              <a:buAutoNum type="arabicPeriod"/>
            </a:pPr>
            <a:endParaRPr lang="en-US" altLang="ko-KR" dirty="0"/>
          </a:p>
          <a:p>
            <a:pPr marL="342900" lvl="0" indent="-342900">
              <a:buAutoNum type="arabicPeriod"/>
            </a:pPr>
            <a:endParaRPr lang="en-US" altLang="ko-KR" dirty="0"/>
          </a:p>
          <a:p>
            <a:pPr lvl="0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5229CAE-0FEC-4681-5942-C3F08698D45F}"/>
              </a:ext>
            </a:extLst>
          </p:cNvPr>
          <p:cNvGrpSpPr/>
          <p:nvPr/>
        </p:nvGrpSpPr>
        <p:grpSpPr>
          <a:xfrm>
            <a:off x="1010386" y="1865953"/>
            <a:ext cx="9593025" cy="3398161"/>
            <a:chOff x="980075" y="1295084"/>
            <a:chExt cx="9593025" cy="3398161"/>
          </a:xfrm>
        </p:grpSpPr>
        <p:sp>
          <p:nvSpPr>
            <p:cNvPr id="5" name="정육면체 4">
              <a:extLst>
                <a:ext uri="{FF2B5EF4-FFF2-40B4-BE49-F238E27FC236}">
                  <a16:creationId xmlns:a16="http://schemas.microsoft.com/office/drawing/2014/main" id="{D017F8FE-08BD-91C9-19A0-E583BC8E6ED9}"/>
                </a:ext>
              </a:extLst>
            </p:cNvPr>
            <p:cNvSpPr/>
            <p:nvPr/>
          </p:nvSpPr>
          <p:spPr>
            <a:xfrm>
              <a:off x="980075" y="1379176"/>
              <a:ext cx="1414542" cy="3314069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en-US" altLang="ko-KR" sz="1600" dirty="0">
                  <a:solidFill>
                    <a:schemeClr val="tx1"/>
                  </a:solidFill>
                </a:rPr>
                <a:t>chrome, safari,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firefox</a:t>
              </a:r>
              <a:r>
                <a:rPr lang="ko-KR" altLang="en-US" sz="1600" dirty="0">
                  <a:solidFill>
                    <a:schemeClr val="tx1"/>
                  </a:solidFill>
                </a:rPr>
                <a:t>등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B08F32E2-7420-9A07-8FED-9A9A3BCD2B9F}"/>
                </a:ext>
              </a:extLst>
            </p:cNvPr>
            <p:cNvSpPr/>
            <p:nvPr/>
          </p:nvSpPr>
          <p:spPr>
            <a:xfrm>
              <a:off x="3843924" y="1379176"/>
              <a:ext cx="1414542" cy="3314069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Web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Server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(Apache,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Ngnix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WEBTOBE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C31BD644-21EB-25B1-0F0E-54F2991C4EDB}"/>
                </a:ext>
              </a:extLst>
            </p:cNvPr>
            <p:cNvSpPr/>
            <p:nvPr/>
          </p:nvSpPr>
          <p:spPr>
            <a:xfrm>
              <a:off x="6096000" y="1295084"/>
              <a:ext cx="1414542" cy="656753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WAS</a:t>
              </a:r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49DD5BD4-2805-02DC-7936-2BAADA9A2F98}"/>
                </a:ext>
              </a:extLst>
            </p:cNvPr>
            <p:cNvSpPr/>
            <p:nvPr/>
          </p:nvSpPr>
          <p:spPr>
            <a:xfrm>
              <a:off x="6096000" y="2101870"/>
              <a:ext cx="1414542" cy="656753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E65ABECC-86A0-D57E-DC43-AC08EDC09EFC}"/>
                </a:ext>
              </a:extLst>
            </p:cNvPr>
            <p:cNvSpPr/>
            <p:nvPr/>
          </p:nvSpPr>
          <p:spPr>
            <a:xfrm>
              <a:off x="6096000" y="2956936"/>
              <a:ext cx="1414542" cy="656753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02B21D69-9AB0-4579-63D4-11037516DB80}"/>
                </a:ext>
              </a:extLst>
            </p:cNvPr>
            <p:cNvSpPr/>
            <p:nvPr/>
          </p:nvSpPr>
          <p:spPr>
            <a:xfrm>
              <a:off x="6114524" y="3771001"/>
              <a:ext cx="1414542" cy="656753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원통형 10">
              <a:extLst>
                <a:ext uri="{FF2B5EF4-FFF2-40B4-BE49-F238E27FC236}">
                  <a16:creationId xmlns:a16="http://schemas.microsoft.com/office/drawing/2014/main" id="{A018DB2F-20F9-7199-CFAF-A0A86FD2FF12}"/>
                </a:ext>
              </a:extLst>
            </p:cNvPr>
            <p:cNvSpPr/>
            <p:nvPr/>
          </p:nvSpPr>
          <p:spPr>
            <a:xfrm>
              <a:off x="8701051" y="1295084"/>
              <a:ext cx="1872049" cy="3314069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DB</a:t>
              </a:r>
              <a:r>
                <a:rPr lang="ko-KR" altLang="en-US" dirty="0">
                  <a:solidFill>
                    <a:schemeClr val="tx1"/>
                  </a:solidFill>
                </a:rPr>
                <a:t>서버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오라클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mysql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mssql</a:t>
              </a:r>
              <a:r>
                <a:rPr lang="ko-KR" altLang="en-US" dirty="0">
                  <a:solidFill>
                    <a:schemeClr val="tx1"/>
                  </a:solidFill>
                </a:rPr>
                <a:t>등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EDABC232-9B8D-CB28-CFD1-857AB91A087C}"/>
                </a:ext>
              </a:extLst>
            </p:cNvPr>
            <p:cNvSpPr/>
            <p:nvPr/>
          </p:nvSpPr>
          <p:spPr>
            <a:xfrm>
              <a:off x="2508114" y="2328940"/>
              <a:ext cx="1301044" cy="54055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request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5D148250-9B74-7AFF-2D9B-5873CFB82D0B}"/>
                </a:ext>
              </a:extLst>
            </p:cNvPr>
            <p:cNvSpPr/>
            <p:nvPr/>
          </p:nvSpPr>
          <p:spPr>
            <a:xfrm flipH="1">
              <a:off x="2394616" y="3197872"/>
              <a:ext cx="1414542" cy="54055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response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화살표: 왼쪽/오른쪽 15">
              <a:extLst>
                <a:ext uri="{FF2B5EF4-FFF2-40B4-BE49-F238E27FC236}">
                  <a16:creationId xmlns:a16="http://schemas.microsoft.com/office/drawing/2014/main" id="{6254A83A-7CDA-E62F-471C-C6746CFF86A1}"/>
                </a:ext>
              </a:extLst>
            </p:cNvPr>
            <p:cNvSpPr/>
            <p:nvPr/>
          </p:nvSpPr>
          <p:spPr>
            <a:xfrm>
              <a:off x="7782882" y="2626527"/>
              <a:ext cx="837944" cy="471386"/>
            </a:xfrm>
            <a:prstGeom prst="left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B5EFA76-9A49-B284-DD5C-DB0D0BD47943}"/>
                </a:ext>
              </a:extLst>
            </p:cNvPr>
            <p:cNvCxnSpPr/>
            <p:nvPr/>
          </p:nvCxnSpPr>
          <p:spPr>
            <a:xfrm>
              <a:off x="5428302" y="1768177"/>
              <a:ext cx="530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4A13B7DB-2AA8-B97C-2B18-5F6BFCB7C856}"/>
                </a:ext>
              </a:extLst>
            </p:cNvPr>
            <p:cNvCxnSpPr/>
            <p:nvPr/>
          </p:nvCxnSpPr>
          <p:spPr>
            <a:xfrm>
              <a:off x="5405569" y="2551227"/>
              <a:ext cx="530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2394B84-1271-F0DB-2F20-667B3EC1EDC1}"/>
                </a:ext>
              </a:extLst>
            </p:cNvPr>
            <p:cNvCxnSpPr/>
            <p:nvPr/>
          </p:nvCxnSpPr>
          <p:spPr>
            <a:xfrm>
              <a:off x="5443458" y="3364589"/>
              <a:ext cx="530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D1A9B58-FF1D-EF0A-D1C9-ECB520D703DC}"/>
                </a:ext>
              </a:extLst>
            </p:cNvPr>
            <p:cNvCxnSpPr/>
            <p:nvPr/>
          </p:nvCxnSpPr>
          <p:spPr>
            <a:xfrm>
              <a:off x="5458614" y="4142587"/>
              <a:ext cx="5304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BEC6FF3-D74A-E405-2E8C-D81E5757F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6649" y="1871467"/>
              <a:ext cx="4937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BD3836B-F3EC-1529-079C-4E78BD73D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6649" y="2626527"/>
              <a:ext cx="4937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8438E8-3607-E104-9183-327592525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58614" y="3468150"/>
              <a:ext cx="4937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54AADB8-E1D8-2863-23F2-ABC745AD4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4998" y="4241095"/>
              <a:ext cx="4937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9714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C49690-30DF-74E1-55F0-45421F513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6985" y="2291427"/>
            <a:ext cx="9353704" cy="623141"/>
          </a:xfrm>
        </p:spPr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</p:txBody>
      </p:sp>
    </p:spTree>
    <p:extLst>
      <p:ext uri="{BB962C8B-B14F-4D97-AF65-F5344CB8AC3E}">
        <p14:creationId xmlns:p14="http://schemas.microsoft.com/office/powerpoint/2010/main" val="2560295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C3A54D-BBB7-00FE-D988-4119C3BDBA83}"/>
              </a:ext>
            </a:extLst>
          </p:cNvPr>
          <p:cNvSpPr/>
          <p:nvPr/>
        </p:nvSpPr>
        <p:spPr>
          <a:xfrm>
            <a:off x="1001486" y="2964873"/>
            <a:ext cx="10414659" cy="1638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7">
            <a:extLst>
              <a:ext uri="{FF2B5EF4-FFF2-40B4-BE49-F238E27FC236}">
                <a16:creationId xmlns:a16="http://schemas.microsoft.com/office/drawing/2014/main" id="{C5E44A66-4C39-E9F6-68AA-3EB9AA9E34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</p:txBody>
      </p:sp>
      <p:sp>
        <p:nvSpPr>
          <p:cNvPr id="4" name="내용 개체 틀 13">
            <a:extLst>
              <a:ext uri="{FF2B5EF4-FFF2-40B4-BE49-F238E27FC236}">
                <a16:creationId xmlns:a16="http://schemas.microsoft.com/office/drawing/2014/main" id="{9E450B14-BCC6-20C8-5719-50EFD5C8057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ko-KR" altLang="en-US" dirty="0"/>
              <a:t>부트스트랩이란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789AE-838E-32B0-1B7F-6F430E083670}"/>
              </a:ext>
            </a:extLst>
          </p:cNvPr>
          <p:cNvSpPr txBox="1"/>
          <p:nvPr/>
        </p:nvSpPr>
        <p:spPr>
          <a:xfrm>
            <a:off x="1001486" y="1233074"/>
            <a:ext cx="1052764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Bootstrap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은 웹 개발을 빠르고 쉽게 할 수 있도록 도와주는 오픈 소스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프론트엔드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프레임워크입니다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Twitter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에서 만들어졌으며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반응형 웹 디자인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표준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HTML, CSS, JavaScript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구성요소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그리드 시스템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폼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버튼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탐색 및 기타 인터페이스 구성요소를 제공하여 개발자가 일관된 디자인을 적용할 수 있도록 지원합니다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Bootstrap</a:t>
            </a:r>
            <a:r>
              <a:rPr lang="ko-KR" altLang="en-US" sz="1400" dirty="0">
                <a:solidFill>
                  <a:srgbClr val="374151"/>
                </a:solidFill>
                <a:latin typeface="Söhne"/>
              </a:rPr>
              <a:t>의 장점</a:t>
            </a: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KR" sz="140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1.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반응형 디자인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모바일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태블릿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데스크톱 등 다양한 화면 크기에서 일관된 디자인을 제공하여 반응형 웹 디자인을 구현할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2.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쉬운 사용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간단한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HTML, CSS, JavaScript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지식만으로도 쉽게 사용할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3.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사전 스타일링 및 구성요소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400" b="0" i="0" spc="-100" dirty="0">
                <a:solidFill>
                  <a:srgbClr val="374151"/>
                </a:solidFill>
                <a:effectLst/>
                <a:latin typeface="Söhne"/>
              </a:rPr>
              <a:t>다양한 사전 </a:t>
            </a:r>
            <a:r>
              <a:rPr lang="ko-KR" altLang="en-US" sz="1400" b="0" i="0" spc="-100" dirty="0" err="1">
                <a:solidFill>
                  <a:srgbClr val="374151"/>
                </a:solidFill>
                <a:effectLst/>
                <a:latin typeface="Söhne"/>
              </a:rPr>
              <a:t>스타일링된</a:t>
            </a:r>
            <a:r>
              <a:rPr lang="ko-KR" altLang="en-US" sz="1400" b="0" i="0" spc="-100" dirty="0">
                <a:solidFill>
                  <a:srgbClr val="374151"/>
                </a:solidFill>
                <a:effectLst/>
                <a:latin typeface="Söhne"/>
              </a:rPr>
              <a:t> 디자인과 기본적인 웹 구성요소를 제공하여 개발자가 디자인에 집중할 수 있도록 </a:t>
            </a:r>
            <a:r>
              <a:rPr lang="ko-KR" altLang="en-US" sz="1400" b="0" i="0" spc="-100" dirty="0" err="1">
                <a:solidFill>
                  <a:srgbClr val="374151"/>
                </a:solidFill>
                <a:effectLst/>
                <a:latin typeface="Söhne"/>
              </a:rPr>
              <a:t>돕습니다</a:t>
            </a:r>
            <a:r>
              <a:rPr lang="en-US" altLang="ko-KR" sz="1400" b="0" i="0" spc="-10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400" dirty="0">
                <a:solidFill>
                  <a:srgbClr val="374151"/>
                </a:solidFill>
                <a:latin typeface="Söhne"/>
              </a:rPr>
              <a:t>4. </a:t>
            </a: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플러그인과 확장성</a:t>
            </a:r>
            <a:r>
              <a:rPr lang="en-US" altLang="ko-KR" sz="1400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다양한 플러그인을 포함하고 있어서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모달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툴팁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팝오버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등 다양한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UI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요소를 쉽게 추가할 수 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806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E2432D-8E3D-E1AC-C7D2-B3CB5A416F0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B309C-0522-2B34-72FC-2CDA3A89D5A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부트스트랩의 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604DA-8D25-FC43-760D-7B32C3F89A54}"/>
              </a:ext>
            </a:extLst>
          </p:cNvPr>
          <p:cNvSpPr txBox="1"/>
          <p:nvPr/>
        </p:nvSpPr>
        <p:spPr>
          <a:xfrm>
            <a:off x="761185" y="1360774"/>
            <a:ext cx="106696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다운받아 설치할 수도 있고 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CDN</a:t>
            </a:r>
            <a:r>
              <a:rPr lang="ko-KR" altLang="en-US" sz="1400" b="0" i="0" dirty="0">
                <a:effectLst/>
                <a:latin typeface="Consolas" panose="020B0609020204030204" pitchFamily="49" charset="0"/>
              </a:rPr>
              <a:t>을 사용할 수 도 있다</a:t>
            </a:r>
            <a:endParaRPr lang="en-US" altLang="ko-KR" sz="1400" b="0" i="0" dirty="0">
              <a:effectLst/>
              <a:latin typeface="Consolas" panose="020B0609020204030204" pitchFamily="49" charset="0"/>
            </a:endParaRPr>
          </a:p>
          <a:p>
            <a:endParaRPr lang="en-US" altLang="ko-KR" sz="1400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&lt;!-- Latest compiled and minified CSS --&gt;</a:t>
            </a:r>
            <a:br>
              <a:rPr lang="en-US" altLang="ko-KR" sz="1400" dirty="0"/>
            </a:b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&lt;link 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="https://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cdn.jsdelivr.net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bootstrap@5.3.2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bootstrap.min.css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" 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="stylesheet"&gt;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&lt;!-- Latest compiled JavaScript --&gt;</a:t>
            </a:r>
            <a:br>
              <a:rPr lang="en-US" altLang="ko-KR" sz="1400" dirty="0"/>
            </a:b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&lt;script 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="https://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cdn.jsdelivr.net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bootstrap@5.3.2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dist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i="0" dirty="0" err="1">
                <a:effectLst/>
                <a:latin typeface="Consolas" panose="020B0609020204030204" pitchFamily="49" charset="0"/>
              </a:rPr>
              <a:t>bootstrap.bundle.min.js</a:t>
            </a:r>
            <a:r>
              <a:rPr lang="en-US" altLang="ko-KR" sz="1400" b="0" i="0" dirty="0">
                <a:effectLst/>
                <a:latin typeface="Consolas" panose="020B0609020204030204" pitchFamily="49" charset="0"/>
              </a:rPr>
              <a:t>"&gt;&lt;/script&gt;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2354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1EA29F-BDC9-1312-08FE-D8C4DC4134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97036-48BA-E305-9874-37E9E5A7F44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부트스트랩 작성하기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7D4D0-F62D-F5E2-0F90-896BB0FB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8" y="1459649"/>
            <a:ext cx="8447064" cy="36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F61708-1CC3-3FC0-03AB-D85CA6E37F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8C102-4051-A21E-7F16-51F902BBD8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  <a:r>
              <a:rPr lang="en-US" altLang="ko-KR" dirty="0"/>
              <a:t>(Container)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1AE8B-AB6F-5B94-23AF-155E82CA36CE}"/>
              </a:ext>
            </a:extLst>
          </p:cNvPr>
          <p:cNvSpPr txBox="1"/>
          <p:nvPr/>
        </p:nvSpPr>
        <p:spPr>
          <a:xfrm>
            <a:off x="768928" y="1397197"/>
            <a:ext cx="6095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Bootstrap 5 Containers</a:t>
            </a: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Segoe UI" panose="020B0502040204020203" pitchFamily="34" charset="0"/>
              </a:rPr>
              <a:t>.container</a:t>
            </a:r>
            <a:r>
              <a:rPr lang="ko-KR" altLang="en-US" dirty="0">
                <a:solidFill>
                  <a:srgbClr val="000000"/>
                </a:solidFill>
                <a:latin typeface="Segoe UI" panose="020B0502040204020203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egoe UI" panose="020B0502040204020203" pitchFamily="34" charset="0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Segoe UI" panose="020B0502040204020203" pitchFamily="34" charset="0"/>
              </a:rPr>
              <a:t> 양쪽에 여백이 있음 </a:t>
            </a:r>
            <a:endParaRPr lang="en-US" altLang="ko-KR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.container-fluid 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여백이 없음 </a:t>
            </a:r>
            <a:endParaRPr lang="en-US" altLang="ko-K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altLang="ko-KR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endParaRPr lang="en-US" altLang="ko-K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646655-7063-1803-89C9-EF8363B3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28" y="2719490"/>
            <a:ext cx="7906870" cy="20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1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827212-CE06-DE41-F7E7-E62E0A1B11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9E90E-94A0-DFC2-EF0C-9ADCA8086BC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Grids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761190-7005-74FE-6334-9601F6F8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14" y="1394284"/>
            <a:ext cx="10971171" cy="31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48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27ECFE-11A4-986E-6CC2-A7162F9407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0EC20-C0A6-270C-0A03-D187086C654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Grid2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54C3E-DBF0-DEBD-7E33-1EE3A75EB8A4}"/>
              </a:ext>
            </a:extLst>
          </p:cNvPr>
          <p:cNvSpPr txBox="1"/>
          <p:nvPr/>
        </p:nvSpPr>
        <p:spPr>
          <a:xfrm>
            <a:off x="845942" y="1722062"/>
            <a:ext cx="10415359" cy="2539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</a:t>
            </a:r>
            <a:r>
              <a:rPr lang="ko-KR" altLang="en-US" dirty="0"/>
              <a:t>- (</a:t>
            </a:r>
            <a:r>
              <a:rPr lang="ko-KR" altLang="en-US" dirty="0" err="1"/>
              <a:t>extra</a:t>
            </a:r>
            <a:r>
              <a:rPr lang="ko-KR" altLang="en-US" dirty="0"/>
              <a:t> </a:t>
            </a:r>
            <a:r>
              <a:rPr lang="ko-KR" altLang="en-US" dirty="0" err="1"/>
              <a:t>small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less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576px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col-sm</a:t>
            </a:r>
            <a:r>
              <a:rPr lang="ko-KR" altLang="en-US" dirty="0"/>
              <a:t>- (</a:t>
            </a:r>
            <a:r>
              <a:rPr lang="ko-KR" altLang="en-US" dirty="0" err="1"/>
              <a:t>small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equal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greater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576px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col-md</a:t>
            </a:r>
            <a:r>
              <a:rPr lang="ko-KR" altLang="en-US" dirty="0"/>
              <a:t>- (</a:t>
            </a:r>
            <a:r>
              <a:rPr lang="ko-KR" altLang="en-US" dirty="0" err="1"/>
              <a:t>medium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equal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greater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768px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col-lg</a:t>
            </a:r>
            <a:r>
              <a:rPr lang="ko-KR" altLang="en-US" dirty="0"/>
              <a:t>- (</a:t>
            </a:r>
            <a:r>
              <a:rPr lang="ko-KR" altLang="en-US" dirty="0" err="1"/>
              <a:t>large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equal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greater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992px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col-xl</a:t>
            </a:r>
            <a:r>
              <a:rPr lang="ko-KR" altLang="en-US" dirty="0"/>
              <a:t>- (</a:t>
            </a:r>
            <a:r>
              <a:rPr lang="ko-KR" altLang="en-US" dirty="0" err="1"/>
              <a:t>xlarge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equal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greater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1200px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.</a:t>
            </a:r>
            <a:r>
              <a:rPr lang="ko-KR" altLang="en-US" dirty="0" err="1"/>
              <a:t>col-xxl</a:t>
            </a:r>
            <a:r>
              <a:rPr lang="ko-KR" altLang="en-US" dirty="0"/>
              <a:t>- (</a:t>
            </a:r>
            <a:r>
              <a:rPr lang="ko-KR" altLang="en-US" dirty="0" err="1"/>
              <a:t>xxlarge</a:t>
            </a:r>
            <a:r>
              <a:rPr lang="ko-KR" altLang="en-US" dirty="0"/>
              <a:t> </a:t>
            </a:r>
            <a:r>
              <a:rPr lang="ko-KR" altLang="en-US" dirty="0" err="1"/>
              <a:t>devices</a:t>
            </a:r>
            <a:r>
              <a:rPr lang="ko-KR" altLang="en-US" dirty="0"/>
              <a:t> - </a:t>
            </a:r>
            <a:r>
              <a:rPr lang="ko-KR" altLang="en-US" dirty="0" err="1"/>
              <a:t>screen</a:t>
            </a:r>
            <a:r>
              <a:rPr lang="ko-KR" altLang="en-US" dirty="0"/>
              <a:t> </a:t>
            </a:r>
            <a:r>
              <a:rPr lang="ko-KR" altLang="en-US" dirty="0" err="1"/>
              <a:t>width</a:t>
            </a:r>
            <a:r>
              <a:rPr lang="ko-KR" altLang="en-US" dirty="0"/>
              <a:t> </a:t>
            </a:r>
            <a:r>
              <a:rPr lang="ko-KR" altLang="en-US" dirty="0" err="1"/>
              <a:t>equal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greater</a:t>
            </a:r>
            <a:r>
              <a:rPr lang="ko-KR" altLang="en-US" dirty="0"/>
              <a:t> </a:t>
            </a:r>
            <a:r>
              <a:rPr lang="ko-KR" altLang="en-US" dirty="0" err="1"/>
              <a:t>than</a:t>
            </a:r>
            <a:r>
              <a:rPr lang="ko-KR" altLang="en-US" dirty="0"/>
              <a:t> </a:t>
            </a:r>
            <a:r>
              <a:rPr lang="ko-KR" altLang="en-US" dirty="0" err="1"/>
              <a:t>1400px</a:t>
            </a:r>
            <a:r>
              <a:rPr lang="ko-KR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4281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DD6D85-26DA-7F61-008B-444BA61079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C7568-E39E-47EF-906A-B18DBBFF87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반응형 웹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27D017-071D-6EC9-F58B-B77AE3AF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33" y="1429999"/>
            <a:ext cx="3488114" cy="2666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57681A-C981-8EC7-D55A-797B565E5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1400438"/>
            <a:ext cx="6576834" cy="40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88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38A3DCD-A2F8-01C6-55D9-23E5FA6454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16ACD-584E-80D5-51C3-670E3988F5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반응형 웹</a:t>
            </a:r>
            <a:r>
              <a:rPr lang="en-US" altLang="ko-KR" dirty="0"/>
              <a:t>2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4FF16B-8B46-085E-844A-92DD47A0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604594"/>
            <a:ext cx="6813900" cy="14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5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EC3F7-3CD6-C0E0-3193-C51CE396BA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314BB-B35E-B2F9-6AD2-CE201D026F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70182-DC4F-9045-9A87-4759FB87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1" y="1185917"/>
            <a:ext cx="7433211" cy="52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7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16FDE4-27CF-CD9A-244E-19DA093D72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FDE0B-4F26-CB0F-6DFA-7ADC09623B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웹의 동작원리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29B5A-721E-2CB6-31DD-D76F3CDD5BA2}"/>
              </a:ext>
            </a:extLst>
          </p:cNvPr>
          <p:cNvSpPr txBox="1"/>
          <p:nvPr/>
        </p:nvSpPr>
        <p:spPr>
          <a:xfrm>
            <a:off x="843673" y="1273087"/>
            <a:ext cx="107100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rgbClr val="333333"/>
                </a:solidFill>
                <a:effectLst/>
                <a:latin typeface="-apple-system"/>
              </a:rPr>
              <a:t>웹은 클라이언트가 서버에 요청을 보내면 서버는 해당 요청에 대해 응답한다 </a:t>
            </a:r>
            <a:r>
              <a:rPr lang="ko-KR" altLang="en-US" sz="1600" b="1" i="1" dirty="0" err="1">
                <a:solidFill>
                  <a:srgbClr val="333333"/>
                </a:solidFill>
                <a:effectLst/>
                <a:latin typeface="-apple-system"/>
              </a:rPr>
              <a:t>라고</a:t>
            </a:r>
            <a:r>
              <a:rPr lang="ko-KR" altLang="en-US" sz="1600" b="1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ko-KR" altLang="en-US" sz="1600" b="1" i="1" dirty="0">
                <a:solidFill>
                  <a:srgbClr val="333333"/>
                </a:solidFill>
                <a:latin typeface="-apple-system"/>
              </a:rPr>
              <a:t> 말한다</a:t>
            </a:r>
            <a:r>
              <a:rPr lang="en-US" altLang="ko-KR" sz="1600" b="1" i="1" dirty="0">
                <a:solidFill>
                  <a:srgbClr val="333333"/>
                </a:solidFill>
                <a:latin typeface="-apple-system"/>
              </a:rPr>
              <a:t>.</a:t>
            </a:r>
            <a:endParaRPr lang="ko-KR" altLang="en-US" sz="1600" b="1" i="1" dirty="0">
              <a:solidFill>
                <a:srgbClr val="333333"/>
              </a:solidFill>
              <a:latin typeface="-apple-system"/>
            </a:endParaRPr>
          </a:p>
          <a:p>
            <a:endParaRPr lang="ko-KR" altLang="en-US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웹 클라이언트는 웹 서버에 자료를 요청하기 위해 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http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프로토콜을 사용하는 프로그램이다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 err="1">
                <a:solidFill>
                  <a:srgbClr val="333333"/>
                </a:solidFill>
                <a:latin typeface="-apple-system"/>
              </a:rPr>
              <a:t>웹클라이언트는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 웹서버에 정보를 요청하고 </a:t>
            </a:r>
            <a:r>
              <a:rPr lang="ko-KR" altLang="en-US" sz="1600" b="1" dirty="0" err="1">
                <a:solidFill>
                  <a:srgbClr val="333333"/>
                </a:solidFill>
                <a:latin typeface="-apple-system"/>
              </a:rPr>
              <a:t>요청받은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 결과를 받아 화면에 결과물을 출력하는 역할을 한다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웹 클라이언트가 요청하는 리소스는 컴퓨터에 저장되어 있는 정적인 데이터이거나 동적인 결과가 될 수 있다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정적인 데이터는 이미지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HTML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파일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en-US" altLang="ko-KR" sz="1600" b="1" dirty="0" err="1">
                <a:solidFill>
                  <a:srgbClr val="333333"/>
                </a:solidFill>
                <a:latin typeface="-apple-system"/>
              </a:rPr>
              <a:t>css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파일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JavaScript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파일과 같이 미리 만들어져 서버에 저장되어 있는 파일이다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 </a:t>
            </a:r>
          </a:p>
          <a:p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동적인 결과는 웹서버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(was)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에 의해서 실행되는 프로그램을 통해서 만들어진 결과물이다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웹 클라이언트는 </a:t>
            </a:r>
            <a:r>
              <a:rPr lang="ko-KR" altLang="en-US" sz="1600" b="1" dirty="0" err="1">
                <a:solidFill>
                  <a:srgbClr val="333333"/>
                </a:solidFill>
                <a:latin typeface="-apple-system"/>
              </a:rPr>
              <a:t>웹브라우저를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 말한다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 </a:t>
            </a:r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sz="1600" b="1" dirty="0" err="1">
                <a:solidFill>
                  <a:srgbClr val="333333"/>
                </a:solidFill>
                <a:latin typeface="-apple-system"/>
              </a:rPr>
              <a:t>웹브라우저에는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  파이어폭스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사파리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구글 크롬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인터넷 익스플로러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, </a:t>
            </a:r>
            <a:r>
              <a:rPr lang="ko-KR" altLang="en-US" sz="1600" b="1" dirty="0">
                <a:solidFill>
                  <a:srgbClr val="333333"/>
                </a:solidFill>
                <a:latin typeface="-apple-system"/>
              </a:rPr>
              <a:t>오페라 등이 있다</a:t>
            </a:r>
            <a:r>
              <a:rPr lang="en-US" altLang="ko-KR" sz="1600" b="1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en-US" altLang="ko-KR" sz="1600" b="1" dirty="0">
              <a:solidFill>
                <a:srgbClr val="333333"/>
              </a:solidFill>
              <a:latin typeface="-apple-system"/>
            </a:endParaRPr>
          </a:p>
          <a:p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706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524E06-2540-A435-0BC3-EB0433CC85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7B7CE-ED1C-9E8D-2227-FC61DF55EA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Color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B4240-762F-BFBD-FD08-C0933F4B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373144"/>
            <a:ext cx="6788231" cy="31792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66999E-F769-440F-D125-EF7407E1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56" y="1739130"/>
            <a:ext cx="4017469" cy="36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76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AF5DF8-BF54-3DB0-5B28-392B20A30C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98E85-BC8A-A0FF-66AC-5BE0AFE04D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버튼과 버튼그룹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816A1-E28E-78BB-88AF-853A9B1F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2" y="1311499"/>
            <a:ext cx="5036229" cy="4783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7DF904-2334-157B-8956-F8DC91D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6430"/>
            <a:ext cx="5427023" cy="19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9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494700-8C59-B778-0EB5-3B23782F34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C3995-C26F-ACEC-6A89-F637A7A1A67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9EACF-429D-29AA-B97E-DFA6F1FB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372330"/>
            <a:ext cx="3855654" cy="5231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06E2A9-F27E-E41C-2662-C9DC3974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56" y="1432722"/>
            <a:ext cx="4966552" cy="2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67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29B296-0F11-060C-E6AC-DC4F3BC9D1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89579-0A3F-9D45-9BDF-E75048CB06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배지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D26B8-E820-3E2E-2586-11AC22F4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97" y="1416390"/>
            <a:ext cx="4749341" cy="3297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9A4503-6E4C-E8A3-3737-8676B601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5" y="2458154"/>
            <a:ext cx="4277917" cy="8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1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BAA175-32FF-99D6-5A60-7AC9E5F3B0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C4705-D76F-D4C9-5925-557517ECD1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Navbar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22593-297D-64AF-2CDF-B802B246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0" y="1292354"/>
            <a:ext cx="4185324" cy="5110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E53D01-3C8C-5070-EF63-1E77ECC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49" y="1188231"/>
            <a:ext cx="3388393" cy="35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551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1B1A39-E916-1653-0456-B84B3AEB68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3. Bootstrap</a:t>
            </a:r>
            <a:r>
              <a:rPr lang="ko-KR" altLang="en-US" dirty="0"/>
              <a:t>을 이용하여 화면 만들기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F2C260-5C33-81AA-B5DF-B5798F8C8D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Input Group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FF3A2-3D2F-D2E2-8C71-8E1F0835F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06" y="1952253"/>
            <a:ext cx="5898776" cy="1476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496A13-0FF5-E8F1-035E-1A189BA54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1204390"/>
            <a:ext cx="4963187" cy="34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6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A858-C393-B13C-29B8-3F9B36C02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EAF4B-1573-5891-8BAA-0F6D45886383}"/>
              </a:ext>
            </a:extLst>
          </p:cNvPr>
          <p:cNvSpPr txBox="1"/>
          <p:nvPr/>
        </p:nvSpPr>
        <p:spPr>
          <a:xfrm>
            <a:off x="1217570" y="1843470"/>
            <a:ext cx="937382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i="0" dirty="0">
                <a:effectLst/>
                <a:latin typeface="Söhne"/>
              </a:rPr>
              <a:t>Bootstrap 5</a:t>
            </a:r>
            <a:r>
              <a:rPr lang="ko-KR" altLang="en-US" b="1" i="0" dirty="0">
                <a:effectLst/>
                <a:latin typeface="Söhne"/>
              </a:rPr>
              <a:t>의 특징</a:t>
            </a:r>
            <a:endParaRPr lang="en-US" altLang="ko-KR" b="1" i="0" dirty="0">
              <a:effectLst/>
              <a:latin typeface="Söhne"/>
            </a:endParaRPr>
          </a:p>
          <a:p>
            <a:pPr algn="l"/>
            <a:endParaRPr lang="en-US" altLang="ko-KR" b="1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4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Bootstrap 5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에서는 커스텀 테마와 플러그인이 별도로 분리되어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필요한 기능만 선택적으로 </a:t>
            </a:r>
            <a:r>
              <a:rPr lang="ko-KR" altLang="en-US" sz="1400" b="0" i="0" dirty="0" err="1">
                <a:solidFill>
                  <a:srgbClr val="374151"/>
                </a:solidFill>
                <a:effectLst/>
                <a:latin typeface="Söhne"/>
              </a:rPr>
              <a:t>로드할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 수 있게 되었습니다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Bootstrap 5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는 최신 브라우저에 더 많은 중점을 두며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IE 11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 대한 공식 지원을 중단했습니다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jQuery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 대한 의존성을 최소화하고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Vanilla JavaScript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와 함께 사용할 수 있도록 변경되었습니다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Bootstrap 5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에서는 클래스명이 더 간소화되었으며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400" b="0" i="0" dirty="0">
                <a:solidFill>
                  <a:srgbClr val="374151"/>
                </a:solidFill>
                <a:effectLst/>
                <a:latin typeface="Söhne"/>
              </a:rPr>
              <a:t>불필요한 클래스들이 제거되어 코드를 단순화하였습니다</a:t>
            </a:r>
            <a:r>
              <a:rPr lang="en-US" altLang="ko-KR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6560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5D92A-3D9F-485F-A10B-4BC07A527F87}"/>
              </a:ext>
            </a:extLst>
          </p:cNvPr>
          <p:cNvSpPr txBox="1"/>
          <p:nvPr/>
        </p:nvSpPr>
        <p:spPr>
          <a:xfrm>
            <a:off x="924178" y="1804351"/>
            <a:ext cx="8474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부트스트랩을 이용하여 회원가입 화면을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게시판</a:t>
            </a:r>
            <a:r>
              <a:rPr lang="en-US" altLang="ko-KR" dirty="0"/>
              <a:t>(</a:t>
            </a:r>
            <a:r>
              <a:rPr lang="en-US" altLang="ko-KR" dirty="0" err="1"/>
              <a:t>list,view</a:t>
            </a:r>
            <a:r>
              <a:rPr lang="en-US" altLang="ko-KR" dirty="0"/>
              <a:t>, write)</a:t>
            </a:r>
            <a:r>
              <a:rPr lang="ko-KR" altLang="en-US" dirty="0"/>
              <a:t>화면을 </a:t>
            </a:r>
            <a:r>
              <a:rPr lang="ko-KR" altLang="en-US" dirty="0" err="1"/>
              <a:t>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391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2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288B6-6D45-42A4-9B0C-C5DC5AF88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0776" y="839490"/>
            <a:ext cx="6529388" cy="301504"/>
          </a:xfrm>
        </p:spPr>
        <p:txBody>
          <a:bodyPr/>
          <a:lstStyle/>
          <a:p>
            <a:r>
              <a:rPr lang="ko-KR" altLang="en-US" dirty="0"/>
              <a:t>웹의 동작원리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8FD1E-38D3-08AF-EC5A-2BAEB3C5D4EA}"/>
              </a:ext>
            </a:extLst>
          </p:cNvPr>
          <p:cNvSpPr txBox="1"/>
          <p:nvPr/>
        </p:nvSpPr>
        <p:spPr>
          <a:xfrm>
            <a:off x="684577" y="1225035"/>
            <a:ext cx="10752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44DB-BBA9-20CD-FB1D-EB533B17E74F}"/>
              </a:ext>
            </a:extLst>
          </p:cNvPr>
          <p:cNvSpPr txBox="1"/>
          <p:nvPr/>
        </p:nvSpPr>
        <p:spPr>
          <a:xfrm>
            <a:off x="836909" y="1616567"/>
            <a:ext cx="99538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웹서버는 하드웨어</a:t>
            </a:r>
            <a:r>
              <a:rPr lang="en-US" altLang="ko-KR" sz="1400" dirty="0"/>
              <a:t>, </a:t>
            </a:r>
            <a:r>
              <a:rPr lang="ko-KR" altLang="en-US" sz="1400" dirty="0"/>
              <a:t>소프트웨어 혹은 두 개가 같이 동작하는 것을 의미할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하드웨어 측면에서</a:t>
            </a:r>
            <a:r>
              <a:rPr lang="en-US" altLang="ko-KR" sz="1400" dirty="0"/>
              <a:t>, </a:t>
            </a:r>
            <a:r>
              <a:rPr lang="ko-KR" altLang="en-US" sz="1400" dirty="0"/>
              <a:t>웹 서버는 웹 서버의 소프트웨어와 </a:t>
            </a:r>
            <a:r>
              <a:rPr lang="en-US" altLang="ko-KR" sz="1400" dirty="0"/>
              <a:t>website</a:t>
            </a:r>
            <a:r>
              <a:rPr lang="ko-KR" altLang="en-US" sz="1400" dirty="0"/>
              <a:t>의 컴포넌트 파일들을 저장하는 컴퓨터입니다</a:t>
            </a:r>
            <a:r>
              <a:rPr lang="en-US" altLang="ko-KR" sz="1400" dirty="0"/>
              <a:t>. (</a:t>
            </a:r>
            <a:r>
              <a:rPr lang="ko-KR" altLang="en-US" sz="1400" dirty="0"/>
              <a:t>컴포넌트 파일에는 </a:t>
            </a:r>
            <a:r>
              <a:rPr lang="en-US" altLang="ko-KR" sz="1400" dirty="0"/>
              <a:t>HTML </a:t>
            </a:r>
            <a:r>
              <a:rPr lang="ko-KR" altLang="en-US" sz="1400" dirty="0"/>
              <a:t>문서</a:t>
            </a:r>
            <a:r>
              <a:rPr lang="en-US" altLang="ko-KR" sz="1400" dirty="0"/>
              <a:t>, images, CSS stylesheets,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JavaScript files</a:t>
            </a:r>
            <a:r>
              <a:rPr lang="ko-KR" altLang="en-US" sz="1400" dirty="0"/>
              <a:t>가 있습니다</a:t>
            </a:r>
            <a:r>
              <a:rPr lang="en-US" altLang="ko-KR" sz="1400" dirty="0"/>
              <a:t>.) </a:t>
            </a:r>
            <a:r>
              <a:rPr lang="ko-KR" altLang="en-US" sz="1400" dirty="0"/>
              <a:t>웹 서버는 인터넷에 연결되어 웹에 연결된 다른 기기들이 웹 서버의 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컴포넌트 파일들</a:t>
            </a:r>
            <a:r>
              <a:rPr lang="en-US" altLang="ko-KR" sz="1400" dirty="0"/>
              <a:t>)</a:t>
            </a:r>
            <a:r>
              <a:rPr lang="ko-KR" altLang="en-US" sz="1400" dirty="0"/>
              <a:t>를 주고받을 수 있도록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소프트웨어 측면에서</a:t>
            </a:r>
            <a:r>
              <a:rPr lang="en-US" altLang="ko-KR" sz="1400" dirty="0"/>
              <a:t>, </a:t>
            </a:r>
            <a:r>
              <a:rPr lang="ko-KR" altLang="en-US" sz="1400" dirty="0"/>
              <a:t>웹 서버는 기본적으로 웹 사용자가 어떻게 호스트 파일들에 접근하는지를 관리합니다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문서에서 웹 서버는 </a:t>
            </a:r>
            <a:r>
              <a:rPr lang="en-US" altLang="ko-KR" sz="1400" dirty="0"/>
              <a:t>HTTP</a:t>
            </a:r>
            <a:r>
              <a:rPr lang="ko-KR" altLang="en-US" sz="1400" dirty="0"/>
              <a:t>서버로 국한합니다</a:t>
            </a:r>
            <a:r>
              <a:rPr lang="en-US" altLang="ko-KR" sz="1400" dirty="0"/>
              <a:t>. HTTP </a:t>
            </a:r>
            <a:r>
              <a:rPr lang="ko-KR" altLang="en-US" sz="1400" dirty="0"/>
              <a:t>서버는 </a:t>
            </a:r>
            <a:r>
              <a:rPr lang="en-US" altLang="ko-KR" sz="1400" dirty="0"/>
              <a:t>URL(Web addresses)</a:t>
            </a:r>
            <a:r>
              <a:rPr lang="ko-KR" altLang="en-US" sz="1400" dirty="0"/>
              <a:t>과 </a:t>
            </a:r>
            <a:r>
              <a:rPr lang="en-US" altLang="ko-KR" sz="1400" dirty="0"/>
              <a:t>HTTP(</a:t>
            </a:r>
            <a:r>
              <a:rPr lang="ko-KR" altLang="en-US" sz="1400" dirty="0"/>
              <a:t>당신의 브라우저가 웹 페이지를 보여주기 위해 사용하는 프로토콜</a:t>
            </a:r>
            <a:r>
              <a:rPr lang="en-US" altLang="ko-KR" sz="1400" dirty="0"/>
              <a:t>)</a:t>
            </a:r>
            <a:r>
              <a:rPr lang="ko-KR" altLang="en-US" sz="1400" dirty="0"/>
              <a:t>의 소프트웨어 일부입니다</a:t>
            </a:r>
            <a:r>
              <a:rPr lang="en-US" altLang="ko-KR" sz="1400" dirty="0"/>
              <a:t>. 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웹서버프로그램에는 아파치</a:t>
            </a:r>
            <a:r>
              <a:rPr lang="en-US" altLang="ko-KR" sz="1400" dirty="0"/>
              <a:t>, nginx, </a:t>
            </a:r>
            <a:r>
              <a:rPr lang="en-US" altLang="ko-KR" sz="1400" dirty="0" err="1"/>
              <a:t>webtobe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iis</a:t>
            </a:r>
            <a:r>
              <a:rPr lang="ko-KR" altLang="en-US" sz="1400" dirty="0"/>
              <a:t>등이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본래의 웹서버는 정적인 파일들</a:t>
            </a:r>
            <a:r>
              <a:rPr lang="en-US" altLang="ko-KR" sz="1400" dirty="0"/>
              <a:t>(html, 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)</a:t>
            </a:r>
            <a:r>
              <a:rPr lang="ko-KR" altLang="en-US" sz="1400" dirty="0"/>
              <a:t>등을 서비스하는 프로그램입니다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게시판에 글을 등록하거나 </a:t>
            </a:r>
            <a:r>
              <a:rPr lang="ko-KR" altLang="en-US" sz="1400" dirty="0" err="1"/>
              <a:t>회원가입등의</a:t>
            </a:r>
            <a:r>
              <a:rPr lang="ko-KR" altLang="en-US" sz="1400" dirty="0"/>
              <a:t> 일은 웹서버가 담당하는 것이 아니고 </a:t>
            </a:r>
            <a:r>
              <a:rPr lang="en-US" altLang="ko-KR" sz="1400" dirty="0"/>
              <a:t>WAS(Web </a:t>
            </a:r>
            <a:r>
              <a:rPr lang="en-US" altLang="ko-KR" sz="1400" dirty="0" err="1"/>
              <a:t>Applicaion</a:t>
            </a:r>
            <a:r>
              <a:rPr lang="en-US" altLang="ko-KR" sz="1400" dirty="0"/>
              <a:t> Server)</a:t>
            </a:r>
            <a:r>
              <a:rPr lang="ko-KR" altLang="en-US" sz="1400" dirty="0"/>
              <a:t>가 담당합니다</a:t>
            </a:r>
            <a:r>
              <a:rPr lang="en-US" altLang="ko-KR" sz="1400" dirty="0"/>
              <a:t>. WAS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php</a:t>
            </a:r>
            <a:r>
              <a:rPr lang="ko-KR" altLang="en-US" sz="1400" dirty="0"/>
              <a:t>나 </a:t>
            </a:r>
            <a:r>
              <a:rPr lang="en-US" altLang="ko-KR" sz="1400" dirty="0"/>
              <a:t>asp, </a:t>
            </a:r>
            <a:r>
              <a:rPr lang="en-US" altLang="ko-KR" sz="1400" dirty="0" err="1"/>
              <a:t>asp.net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, servlet</a:t>
            </a:r>
            <a:r>
              <a:rPr lang="ko-KR" altLang="en-US" sz="1400" dirty="0"/>
              <a:t>등 프로그래밍 언어의 개입으로 동적으로 웹을 생성하도록 지원하는 엔진입니다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iis</a:t>
            </a:r>
            <a:r>
              <a:rPr lang="ko-KR" altLang="en-US" sz="1400" dirty="0"/>
              <a:t>에서는 두가지를 구분하지 않고 있지만 자바는 엄격히 구분하고 있습니다</a:t>
            </a:r>
            <a:r>
              <a:rPr lang="en-US" altLang="ko-KR" sz="1400" dirty="0"/>
              <a:t>.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99CF136-9A60-A7E1-4004-4141BB2D1C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4152633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288B6-6D45-42A4-9B0C-C5DC5AF889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0776" y="839490"/>
            <a:ext cx="6529388" cy="301504"/>
          </a:xfrm>
        </p:spPr>
        <p:txBody>
          <a:bodyPr/>
          <a:lstStyle/>
          <a:p>
            <a:r>
              <a:rPr lang="ko-KR" altLang="en-US" dirty="0"/>
              <a:t>웹의 동작원리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44DB-BBA9-20CD-FB1D-EB533B17E74F}"/>
              </a:ext>
            </a:extLst>
          </p:cNvPr>
          <p:cNvSpPr txBox="1"/>
          <p:nvPr/>
        </p:nvSpPr>
        <p:spPr>
          <a:xfrm>
            <a:off x="754664" y="1320730"/>
            <a:ext cx="108910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웹 애플리케이션 서버</a:t>
            </a:r>
            <a:r>
              <a:rPr lang="en-US" altLang="ko-KR" sz="1400" dirty="0"/>
              <a:t>(WAS, Web Application Server)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웹 서버 </a:t>
            </a:r>
            <a:r>
              <a:rPr lang="en-US" altLang="ko-KR" sz="1400" dirty="0"/>
              <a:t>+ </a:t>
            </a:r>
            <a:r>
              <a:rPr lang="ko-KR" altLang="en-US" sz="1400" dirty="0"/>
              <a:t>웹 컨테이너</a:t>
            </a:r>
          </a:p>
          <a:p>
            <a:endParaRPr lang="ko-KR" altLang="en-US" sz="1400" dirty="0"/>
          </a:p>
          <a:p>
            <a:r>
              <a:rPr lang="ko-KR" altLang="en-US" sz="1400" dirty="0"/>
              <a:t>인터넷 상에서 </a:t>
            </a:r>
            <a:r>
              <a:rPr lang="en-US" altLang="ko-KR" sz="1400" dirty="0"/>
              <a:t>HTTP</a:t>
            </a:r>
            <a:r>
              <a:rPr lang="ko-KR" altLang="en-US" sz="1400" dirty="0"/>
              <a:t>를 통해 사용자 컴퓨터나 장치에 애플리케이션을 수행해 주는 미들웨어</a:t>
            </a:r>
            <a:r>
              <a:rPr lang="en-US" altLang="ko-KR" sz="1400" dirty="0"/>
              <a:t>(</a:t>
            </a:r>
            <a:r>
              <a:rPr lang="ko-KR" altLang="en-US" sz="1400" dirty="0"/>
              <a:t>소프트웨어 엔진</a:t>
            </a:r>
            <a:r>
              <a:rPr lang="en-US" altLang="ko-KR" sz="1400" dirty="0"/>
              <a:t>)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웹 애플리케이션 서버는 동적 서버 콘텐츠를 수행하는 것으로 일반적인 웹 서버와 구별이 되며</a:t>
            </a:r>
            <a:r>
              <a:rPr lang="en-US" altLang="ko-KR" sz="1400" dirty="0"/>
              <a:t>, </a:t>
            </a:r>
            <a:r>
              <a:rPr lang="ko-KR" altLang="en-US" sz="1400" dirty="0"/>
              <a:t>주로 데이터베이스 서버와 같이 수행이 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웹 서버 </a:t>
            </a:r>
            <a:r>
              <a:rPr lang="en-US" altLang="ko-KR" sz="1400" dirty="0"/>
              <a:t>+ </a:t>
            </a:r>
            <a:r>
              <a:rPr lang="ko-KR" altLang="en-US" sz="1400" dirty="0"/>
              <a:t>웹 컨테이너로 웹 상에서 사용하는 컴포넌트를 올려놓고 사용하게 되는 서버이다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여기서 웹 컨테이너란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와 </a:t>
            </a:r>
            <a:r>
              <a:rPr lang="en-US" altLang="ko-KR" sz="1400" dirty="0"/>
              <a:t>Servlet</a:t>
            </a:r>
            <a:r>
              <a:rPr lang="ko-KR" altLang="en-US" sz="1400" dirty="0"/>
              <a:t>을 실행시킬 수 있는 </a:t>
            </a:r>
            <a:r>
              <a:rPr lang="en-US" altLang="ko-KR" sz="1400" dirty="0"/>
              <a:t>SW</a:t>
            </a:r>
            <a:r>
              <a:rPr lang="ko-KR" altLang="en-US" sz="1400" dirty="0"/>
              <a:t>를 웹 컨테이너라고 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웹 서버에서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를 요청하면 </a:t>
            </a:r>
            <a:r>
              <a:rPr lang="ko-KR" altLang="en-US" sz="1400" dirty="0" err="1"/>
              <a:t>톰캣에서는</a:t>
            </a:r>
            <a:r>
              <a:rPr lang="ko-KR" altLang="en-US" sz="1400" dirty="0"/>
              <a:t>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파일을 </a:t>
            </a:r>
            <a:r>
              <a:rPr lang="ko-KR" altLang="en-US" sz="1400" dirty="0" err="1"/>
              <a:t>서블릿으로</a:t>
            </a:r>
            <a:r>
              <a:rPr lang="ko-KR" altLang="en-US" sz="1400" dirty="0"/>
              <a:t> 변환하여 컴파일을 수행하고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서블릿</a:t>
            </a:r>
            <a:r>
              <a:rPr lang="ko-KR" altLang="en-US" sz="1400" dirty="0"/>
              <a:t> 수행결과를 웹서버에게 전달하게 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r>
              <a:rPr lang="en-US" altLang="ko-KR" sz="1400" dirty="0" err="1"/>
              <a:t>JSP</a:t>
            </a:r>
            <a:r>
              <a:rPr lang="ko-KR" altLang="en-US" sz="1400" dirty="0"/>
              <a:t>컨테이너가 탑재 되어 있는 </a:t>
            </a:r>
            <a:r>
              <a:rPr lang="en-US" altLang="ko-KR" sz="1400" dirty="0"/>
              <a:t>WAS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JSP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페이지를 컴파일해 동적인 페이지를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025F780-63AD-D490-88A9-1A4C82BDB7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419512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49C12-2D25-96C5-F212-C15AAECDDF8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C764B-13D2-C212-F2EF-B03D61D4781D}"/>
              </a:ext>
            </a:extLst>
          </p:cNvPr>
          <p:cNvSpPr txBox="1"/>
          <p:nvPr/>
        </p:nvSpPr>
        <p:spPr>
          <a:xfrm>
            <a:off x="754665" y="1320730"/>
            <a:ext cx="10710099" cy="3611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전송 제어 프로토콜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(Transmission Control Protocol, TCP)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은 인터넷 프로토콜 스위트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(IP)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의 핵심 프로토콜 중 하나로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, IP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와 함께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TCP/IP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라는 명칭으로도 널리 불린다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. TCP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는 근거리 통신망이나 인트라넷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인터넷에 연결된 컴퓨터에서 실행되는 프로그램 간에 일련의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AppleSDGothicNeo"/>
              </a:rPr>
              <a:t>옥텟을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 안정적으로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순서대로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에러 없이 교환할 수 있게 한다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  <a:br>
              <a:rPr lang="ko-KR" altLang="en-US" sz="1400" dirty="0"/>
            </a:br>
            <a:br>
              <a:rPr lang="ko-KR" altLang="en-US" sz="1400" dirty="0"/>
            </a:b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TCP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는 전송 계층에 위치한다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네트워크의 정보 전달을 통제하는 프로토콜이자 인터넷을 이루는 핵심 프로토콜의 하나이다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TCP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는 웹 브라우저들이 월드 와이드 웹에서 서버에 연결할 때 사용되며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,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AppleSDGothicNeo"/>
              </a:rPr>
              <a:t>이메일 전송이나 파일 전송에도 사용된다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AppleSDGothicNeo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TCP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 프로토콜은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신뢰성 있고 무결성을 보장하는 연결을 통해 데이터를 안전하게 전달해주는 전송 프로토콜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이고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ko-KR" sz="1400" b="1" i="0" dirty="0">
                <a:solidFill>
                  <a:srgbClr val="212529"/>
                </a:solidFill>
                <a:effectLst/>
                <a:latin typeface="-apple-system"/>
              </a:rPr>
              <a:t>IP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 프로토콜은 </a:t>
            </a:r>
            <a:r>
              <a:rPr lang="ko-KR" altLang="en-US" sz="1400" b="1" i="0" dirty="0">
                <a:solidFill>
                  <a:srgbClr val="212529"/>
                </a:solidFill>
                <a:effectLst/>
                <a:latin typeface="-apple-system"/>
              </a:rPr>
              <a:t>패킷들을 가장 효율적인 방법으로 최종 목적지로 전송하기 위해 필요한 프로토콜</a:t>
            </a:r>
            <a:r>
              <a:rPr lang="ko-KR" altLang="en-US" sz="1400" b="0" i="0" dirty="0">
                <a:solidFill>
                  <a:srgbClr val="212529"/>
                </a:solidFill>
                <a:effectLst/>
                <a:latin typeface="-apple-system"/>
              </a:rPr>
              <a:t>이다</a:t>
            </a:r>
            <a:r>
              <a:rPr lang="en-US" altLang="ko-KR" sz="14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E65726B-4DAF-5272-80E1-A89DDC98AC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539750"/>
            <a:ext cx="6529388" cy="215900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웹의 동작원리</a:t>
            </a:r>
          </a:p>
        </p:txBody>
      </p:sp>
    </p:spTree>
    <p:extLst>
      <p:ext uri="{BB962C8B-B14F-4D97-AF65-F5344CB8AC3E}">
        <p14:creationId xmlns:p14="http://schemas.microsoft.com/office/powerpoint/2010/main" val="2724414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제안서글꼴">
      <a:majorFont>
        <a:latin typeface="에스코어 드림 6 Bold"/>
        <a:ea typeface="에스코어 드림 6 Bold"/>
        <a:cs typeface=""/>
      </a:majorFont>
      <a:minorFont>
        <a:latin typeface="에스코어 드림 3 Light"/>
        <a:ea typeface="에스코어 드림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6294</TotalTime>
  <Words>4091</Words>
  <Application>Microsoft Office PowerPoint</Application>
  <PresentationFormat>와이드스크린</PresentationFormat>
  <Paragraphs>547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87" baseType="lpstr">
      <vt:lpstr>AppleSDGothicNeo</vt:lpstr>
      <vt:lpstr>-apple-system</vt:lpstr>
      <vt:lpstr>NanumBarunGothic</vt:lpstr>
      <vt:lpstr>Söhne</vt:lpstr>
      <vt:lpstr>Spoqa Han Sans</vt:lpstr>
      <vt:lpstr>NanumGothic</vt:lpstr>
      <vt:lpstr>맑은 고딕</vt:lpstr>
      <vt:lpstr>에스코어 드림 3 Light</vt:lpstr>
      <vt:lpstr>에스코어 드림 5 Medium</vt:lpstr>
      <vt:lpstr>원신한 Light</vt:lpstr>
      <vt:lpstr>Arial</vt:lpstr>
      <vt:lpstr>Consolas</vt:lpstr>
      <vt:lpstr>Open Sans</vt:lpstr>
      <vt:lpstr>Segoe UI</vt:lpstr>
      <vt:lpstr>Verdana</vt:lpstr>
      <vt:lpstr>에스코어 드림 4 Regular</vt:lpstr>
      <vt:lpstr>에스코어 드림 6 Bold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미림</dc:creator>
  <cp:lastModifiedBy>campus2 H006</cp:lastModifiedBy>
  <cp:revision>279</cp:revision>
  <dcterms:created xsi:type="dcterms:W3CDTF">2022-08-10T07:56:45Z</dcterms:created>
  <dcterms:modified xsi:type="dcterms:W3CDTF">2024-01-09T07:16:20Z</dcterms:modified>
</cp:coreProperties>
</file>